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45"/>
  </p:notesMasterIdLst>
  <p:sldIdLst>
    <p:sldId id="256" r:id="rId3"/>
    <p:sldId id="257" r:id="rId4"/>
    <p:sldId id="258" r:id="rId5"/>
    <p:sldId id="317" r:id="rId6"/>
    <p:sldId id="289" r:id="rId7"/>
    <p:sldId id="308" r:id="rId8"/>
    <p:sldId id="325" r:id="rId9"/>
    <p:sldId id="309" r:id="rId10"/>
    <p:sldId id="333" r:id="rId11"/>
    <p:sldId id="341" r:id="rId12"/>
    <p:sldId id="310" r:id="rId13"/>
    <p:sldId id="311" r:id="rId14"/>
    <p:sldId id="262" r:id="rId15"/>
    <p:sldId id="292" r:id="rId16"/>
    <p:sldId id="312" r:id="rId17"/>
    <p:sldId id="295" r:id="rId18"/>
    <p:sldId id="318" r:id="rId19"/>
    <p:sldId id="319" r:id="rId20"/>
    <p:sldId id="320" r:id="rId21"/>
    <p:sldId id="298" r:id="rId22"/>
    <p:sldId id="294" r:id="rId23"/>
    <p:sldId id="315" r:id="rId24"/>
    <p:sldId id="340" r:id="rId25"/>
    <p:sldId id="316" r:id="rId26"/>
    <p:sldId id="296" r:id="rId27"/>
    <p:sldId id="303" r:id="rId28"/>
    <p:sldId id="268" r:id="rId29"/>
    <p:sldId id="337" r:id="rId30"/>
    <p:sldId id="301" r:id="rId31"/>
    <p:sldId id="322" r:id="rId32"/>
    <p:sldId id="275" r:id="rId33"/>
    <p:sldId id="307" r:id="rId34"/>
    <p:sldId id="339" r:id="rId35"/>
    <p:sldId id="326" r:id="rId36"/>
    <p:sldId id="329" r:id="rId37"/>
    <p:sldId id="331" r:id="rId38"/>
    <p:sldId id="304" r:id="rId39"/>
    <p:sldId id="332" r:id="rId40"/>
    <p:sldId id="302" r:id="rId41"/>
    <p:sldId id="305" r:id="rId42"/>
    <p:sldId id="338" r:id="rId43"/>
    <p:sldId id="277" r:id="rId4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75742" autoAdjust="0"/>
  </p:normalViewPr>
  <p:slideViewPr>
    <p:cSldViewPr>
      <p:cViewPr varScale="1">
        <p:scale>
          <a:sx n="63" d="100"/>
          <a:sy n="63" d="100"/>
        </p:scale>
        <p:origin x="965"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Nguyên nhân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5F3-4B94-A143-9B14557F71C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5F3-4B94-A143-9B14557F71C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5F3-4B94-A143-9B14557F71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5F3-4B94-A143-9B14557F71CF}"/>
              </c:ext>
            </c:extLst>
          </c:dPt>
          <c:dLbls>
            <c:dLbl>
              <c:idx val="0"/>
              <c:tx>
                <c:rich>
                  <a:bodyPr/>
                  <a:lstStyle/>
                  <a:p>
                    <a:fld id="{FB38A19A-4618-4251-A6F0-C1330C03198D}" type="VALUE">
                      <a:rPr lang="en-US"/>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5F3-4B94-A143-9B14557F71CF}"/>
                </c:ext>
              </c:extLst>
            </c:dLbl>
            <c:dLbl>
              <c:idx val="1"/>
              <c:tx>
                <c:rich>
                  <a:bodyPr/>
                  <a:lstStyle/>
                  <a:p>
                    <a:fld id="{0FDDEC7F-5E5B-455A-AD37-9BA59F992B19}" type="VALUE">
                      <a:rPr lang="en-US"/>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5F3-4B94-A143-9B14557F71CF}"/>
                </c:ext>
              </c:extLst>
            </c:dLbl>
            <c:dLbl>
              <c:idx val="2"/>
              <c:tx>
                <c:rich>
                  <a:bodyPr/>
                  <a:lstStyle/>
                  <a:p>
                    <a:fld id="{37FE35A5-1477-4860-B8CA-8F41038124B0}" type="VALUE">
                      <a:rPr lang="en-US"/>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5F3-4B94-A143-9B14557F71CF}"/>
                </c:ext>
              </c:extLst>
            </c:dLbl>
            <c:dLbl>
              <c:idx val="3"/>
              <c:tx>
                <c:rich>
                  <a:bodyPr/>
                  <a:lstStyle/>
                  <a:p>
                    <a:fld id="{BF30683F-9D25-4670-8042-D783E51D5B1F}" type="VALUE">
                      <a:rPr lang="en-US"/>
                      <a:pPr/>
                      <a:t>[VALUE]</a:t>
                    </a:fld>
                    <a:r>
                      <a:rPr lang="en-US"/>
                      <a:t>%</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E5F3-4B94-A143-9B14557F71C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Do sự cố hệ thống, thiết bị điện</c:v>
                </c:pt>
                <c:pt idx="1">
                  <c:v>Do sơ xuất bất cẩn sử dụng lửa, nhiệt</c:v>
                </c:pt>
                <c:pt idx="2">
                  <c:v>Do nguyên nhân khác</c:v>
                </c:pt>
                <c:pt idx="3">
                  <c:v>Đang điều tra</c:v>
                </c:pt>
              </c:strCache>
            </c:strRef>
          </c:cat>
          <c:val>
            <c:numRef>
              <c:f>Sheet1!$B$2:$B$5</c:f>
              <c:numCache>
                <c:formatCode>General</c:formatCode>
                <c:ptCount val="4"/>
                <c:pt idx="0">
                  <c:v>45.61</c:v>
                </c:pt>
                <c:pt idx="1">
                  <c:v>14.34</c:v>
                </c:pt>
                <c:pt idx="2">
                  <c:v>7.84</c:v>
                </c:pt>
                <c:pt idx="3">
                  <c:v>30.8</c:v>
                </c:pt>
              </c:numCache>
            </c:numRef>
          </c:val>
          <c:extLst>
            <c:ext xmlns:c16="http://schemas.microsoft.com/office/drawing/2014/chart" uri="{C3380CC4-5D6E-409C-BE32-E72D297353CC}">
              <c16:uniqueId val="{00000008-E5F3-4B94-A143-9B14557F71CF}"/>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4.3019890663355792E-2"/>
          <c:y val="0.74170458770044645"/>
          <c:w val="0.923317133027863"/>
          <c:h val="0.23335396203459763"/>
        </c:manualLayout>
      </c:layout>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8D59E69-8F24-48FC-97B8-9FEAAD36E004}" type="datetimeFigureOut">
              <a:rPr lang="en-US" smtClean="0"/>
              <a:t>17/7/2024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A13CB9D-2F16-4881-BD74-3929C73D3953}" type="slidenum">
              <a:rPr lang="en-US" smtClean="0"/>
              <a:t>‹#›</a:t>
            </a:fld>
            <a:endParaRPr lang="en-US"/>
          </a:p>
        </p:txBody>
      </p:sp>
    </p:spTree>
    <p:extLst>
      <p:ext uri="{BB962C8B-B14F-4D97-AF65-F5344CB8AC3E}">
        <p14:creationId xmlns:p14="http://schemas.microsoft.com/office/powerpoint/2010/main" val="263083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Đề tài này em đi sâu vào đưa ra giải pháp cho vấn đề quên tắt bếp khi nấu ăn hay bếp vẫn bật mà không có sự giám sát của con người.</a:t>
            </a:r>
          </a:p>
        </p:txBody>
      </p:sp>
      <p:sp>
        <p:nvSpPr>
          <p:cNvPr id="4" name="Slide Number Placeholder 3"/>
          <p:cNvSpPr>
            <a:spLocks noGrp="1"/>
          </p:cNvSpPr>
          <p:nvPr>
            <p:ph type="sldNum" sz="quarter" idx="5"/>
          </p:nvPr>
        </p:nvSpPr>
        <p:spPr/>
        <p:txBody>
          <a:bodyPr/>
          <a:lstStyle/>
          <a:p>
            <a:fld id="{1A13CB9D-2F16-4881-BD74-3929C73D3953}" type="slidenum">
              <a:rPr lang="en-US" smtClean="0"/>
              <a:t>1</a:t>
            </a:fld>
            <a:endParaRPr lang="en-US"/>
          </a:p>
        </p:txBody>
      </p:sp>
    </p:spTree>
    <p:extLst>
      <p:ext uri="{BB962C8B-B14F-4D97-AF65-F5344CB8AC3E}">
        <p14:creationId xmlns:p14="http://schemas.microsoft.com/office/powerpoint/2010/main" val="2551110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Times New Roman" panose="02020603050405020304" pitchFamily="18" charset="0"/>
                <a:ea typeface="Calibri" panose="020F0502020204030204" pitchFamily="34" charset="0"/>
              </a:rPr>
              <a:t>Đề tài này tập trung vào việc thiết kế và phát triển một hệ thống an toàn cho bếp từ và bếp hồng ngoại với các tính năng cảnh báo an toàn tự động. Hệ thống này sẽ sử dụng các cảm biến và công nghệ IoT (Internet of Things) để giám sát liên tục các thông số như sự có mặt của con người, nồng độ khói, phát hiện xem bếp có bật hay không và một số thông số môi trường xung quanh. Khi phát hiện ra các điều kiện nguy hiểm, hệ thống sẽ đưa ra các cảnh báo kịp thời và có khả năng tự động tắt bếp để ngăn chặn các sự cố có thể xảy ra.</a:t>
            </a: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12</a:t>
            </a:fld>
            <a:endParaRPr lang="en-US"/>
          </a:p>
        </p:txBody>
      </p:sp>
    </p:spTree>
    <p:extLst>
      <p:ext uri="{BB962C8B-B14F-4D97-AF65-F5344CB8AC3E}">
        <p14:creationId xmlns:p14="http://schemas.microsoft.com/office/powerpoint/2010/main" val="2703361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Times New Roman" panose="02020603050405020304" pitchFamily="18" charset="0"/>
                <a:ea typeface="Calibri" panose="020F0502020204030204" pitchFamily="34" charset="0"/>
              </a:rPr>
              <a:t>Hệ thống an toàn, cảnh báo, giám sát từ xa bếp từ, hồng ngoại bao gồm các thành phần chính: khối nguồn đảm bảo nguồn cho hệ thống; khối đầu đo cảm biến thu thập dữ liệu về sự có mặt của con người, nồng độ khói, trạng thái hoạt động của bếp; khối MCU/Gateway cho phép nhận tín hiệu gửi về từ khối cảm biến, xử lý, đẩy dữ liệu cần giám sát lên server, dựa vào tín hiệu nhận được điều khiển khối cơ cấu chấp hành; khối cơ cấu chấp hành nhận yêu cầu điều khiển gửi về từ MCU và đưa ra hành động phù hợp.</a:t>
            </a: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14</a:t>
            </a:fld>
            <a:endParaRPr lang="en-US"/>
          </a:p>
        </p:txBody>
      </p:sp>
    </p:spTree>
    <p:extLst>
      <p:ext uri="{BB962C8B-B14F-4D97-AF65-F5344CB8AC3E}">
        <p14:creationId xmlns:p14="http://schemas.microsoft.com/office/powerpoint/2010/main" val="314409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Times New Roman" panose="02020603050405020304" pitchFamily="18" charset="0"/>
              <a:ea typeface="Calibri" panose="020F0502020204030204" pitchFamily="34" charset="0"/>
            </a:endParaRPr>
          </a:p>
          <a:p>
            <a:r>
              <a:rPr lang="en-US"/>
              <a:t>+ Để phát hiện trạng thái hoạt động của bếp có thể sử dụng nhiều cảm biến như cảm biến dòng, cảm biến hồng ngoại, cảm biến dòng thì hay được sử dụng tuy nhiên để phát hiện trạng thái nhiệt độ khác nhau của mặt bếp thì em sử dụng cảm biến hồng ngoại không tiếp xúc.</a:t>
            </a:r>
          </a:p>
          <a:p>
            <a:r>
              <a:rPr lang="en-US"/>
              <a:t>+ Để phát hiện người có đang nấu ăn hay không, chăc chắn có người đang đứng trước bếp để nấu ăn thì em chọn sử dụng cảm biến siêu âm, để đo khoảng cách từ thành bếp đến người nấu, tự đó xác định có người hay không.</a:t>
            </a:r>
          </a:p>
          <a:p>
            <a:r>
              <a:rPr lang="en-US"/>
              <a:t>+ Cảnh báo tại hiện trường thì em dungf còi cảnh báo, role bật tắt bếp trong các trường hợp cần thiết.</a:t>
            </a:r>
          </a:p>
        </p:txBody>
      </p:sp>
      <p:sp>
        <p:nvSpPr>
          <p:cNvPr id="4" name="Slide Number Placeholder 3"/>
          <p:cNvSpPr>
            <a:spLocks noGrp="1"/>
          </p:cNvSpPr>
          <p:nvPr>
            <p:ph type="sldNum" sz="quarter" idx="5"/>
          </p:nvPr>
        </p:nvSpPr>
        <p:spPr/>
        <p:txBody>
          <a:bodyPr/>
          <a:lstStyle/>
          <a:p>
            <a:fld id="{1A13CB9D-2F16-4881-BD74-3929C73D3953}" type="slidenum">
              <a:rPr lang="en-US" smtClean="0"/>
              <a:t>15</a:t>
            </a:fld>
            <a:endParaRPr lang="en-US"/>
          </a:p>
        </p:txBody>
      </p:sp>
    </p:spTree>
    <p:extLst>
      <p:ext uri="{BB962C8B-B14F-4D97-AF65-F5344CB8AC3E}">
        <p14:creationId xmlns:p14="http://schemas.microsoft.com/office/powerpoint/2010/main" val="2661857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16</a:t>
            </a:fld>
            <a:endParaRPr lang="en-US"/>
          </a:p>
        </p:txBody>
      </p:sp>
    </p:spTree>
    <p:extLst>
      <p:ext uri="{BB962C8B-B14F-4D97-AF65-F5344CB8AC3E}">
        <p14:creationId xmlns:p14="http://schemas.microsoft.com/office/powerpoint/2010/main" val="842539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a:effectLst/>
                <a:latin typeface="Tahoma" panose="020B0604030504040204" pitchFamily="34" charset="0"/>
                <a:ea typeface="Tahoma" panose="020B0604030504040204" pitchFamily="34" charset="0"/>
                <a:cs typeface="Tahoma" panose="020B0604030504040204" pitchFamily="34" charset="0"/>
              </a:rPr>
              <a:t>Cảm biến arduino LM393 và HC-SR501 đều là cảm biến đo không tiếp xúc nhưng nó không có ứng dụng đo nhiệt độ trực tiếp của đối tượng, chỉ ứng dụng trong phát hiện chuyển động của vật thể</a:t>
            </a:r>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17</a:t>
            </a:fld>
            <a:endParaRPr lang="en-US"/>
          </a:p>
        </p:txBody>
      </p:sp>
    </p:spTree>
    <p:extLst>
      <p:ext uri="{BB962C8B-B14F-4D97-AF65-F5344CB8AC3E}">
        <p14:creationId xmlns:p14="http://schemas.microsoft.com/office/powerpoint/2010/main" val="4122035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18</a:t>
            </a:fld>
            <a:endParaRPr lang="en-US"/>
          </a:p>
        </p:txBody>
      </p:sp>
    </p:spTree>
    <p:extLst>
      <p:ext uri="{BB962C8B-B14F-4D97-AF65-F5344CB8AC3E}">
        <p14:creationId xmlns:p14="http://schemas.microsoft.com/office/powerpoint/2010/main" val="3514327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19</a:t>
            </a:fld>
            <a:endParaRPr lang="en-US"/>
          </a:p>
        </p:txBody>
      </p:sp>
    </p:spTree>
    <p:extLst>
      <p:ext uri="{BB962C8B-B14F-4D97-AF65-F5344CB8AC3E}">
        <p14:creationId xmlns:p14="http://schemas.microsoft.com/office/powerpoint/2010/main" val="886526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Ngoài ra còn có các loại trở, tụ, trans khác.</a:t>
            </a:r>
          </a:p>
        </p:txBody>
      </p:sp>
      <p:sp>
        <p:nvSpPr>
          <p:cNvPr id="4" name="Slide Number Placeholder 3"/>
          <p:cNvSpPr>
            <a:spLocks noGrp="1"/>
          </p:cNvSpPr>
          <p:nvPr>
            <p:ph type="sldNum" sz="quarter" idx="5"/>
          </p:nvPr>
        </p:nvSpPr>
        <p:spPr/>
        <p:txBody>
          <a:bodyPr/>
          <a:lstStyle/>
          <a:p>
            <a:fld id="{1A13CB9D-2F16-4881-BD74-3929C73D3953}" type="slidenum">
              <a:rPr lang="en-US" smtClean="0"/>
              <a:t>20</a:t>
            </a:fld>
            <a:endParaRPr lang="en-US"/>
          </a:p>
        </p:txBody>
      </p:sp>
    </p:spTree>
    <p:extLst>
      <p:ext uri="{BB962C8B-B14F-4D97-AF65-F5344CB8AC3E}">
        <p14:creationId xmlns:p14="http://schemas.microsoft.com/office/powerpoint/2010/main" val="809117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Khối nạp: để nạp code chương trình vào chip.</a:t>
            </a:r>
          </a:p>
          <a:p>
            <a:r>
              <a:rPr lang="en-US"/>
              <a:t>+ Khối nguồn: cung cấp nguồn 3.3V và 5V cho hệ thống.</a:t>
            </a:r>
          </a:p>
          <a:p>
            <a:r>
              <a:rPr lang="en-US"/>
              <a:t>+ Khối MCU: xử lý, tính toán, lưu trữ, tuyền dữ liệu lên server và đưa ra các hành động thực thi.</a:t>
            </a:r>
          </a:p>
          <a:p>
            <a:r>
              <a:rPr lang="en-US"/>
              <a:t>+ Khối cảm biến: đo dữ liệu cần thu thập và gửi về MCU.</a:t>
            </a:r>
          </a:p>
          <a:p>
            <a:r>
              <a:rPr lang="en-US"/>
              <a:t>+ Khối nút nhấn: nút nhấn boot hỗ trợ nạp code, nút nhấn reset code, nút nhấn chuyển chế độ cảnh báo và nút nhấn bật tắt relay.</a:t>
            </a:r>
          </a:p>
          <a:p>
            <a:r>
              <a:rPr lang="en-US"/>
              <a:t>+ Khối cơ cấu chấp hành: gồm còi cảnh báo và relay bật tắt bếp.</a:t>
            </a:r>
          </a:p>
        </p:txBody>
      </p:sp>
      <p:sp>
        <p:nvSpPr>
          <p:cNvPr id="4" name="Slide Number Placeholder 3"/>
          <p:cNvSpPr>
            <a:spLocks noGrp="1"/>
          </p:cNvSpPr>
          <p:nvPr>
            <p:ph type="sldNum" sz="quarter" idx="5"/>
          </p:nvPr>
        </p:nvSpPr>
        <p:spPr/>
        <p:txBody>
          <a:bodyPr/>
          <a:lstStyle/>
          <a:p>
            <a:fld id="{1A13CB9D-2F16-4881-BD74-3929C73D3953}" type="slidenum">
              <a:rPr lang="en-US" smtClean="0"/>
              <a:t>21</a:t>
            </a:fld>
            <a:endParaRPr lang="en-US"/>
          </a:p>
        </p:txBody>
      </p:sp>
    </p:spTree>
    <p:extLst>
      <p:ext uri="{BB962C8B-B14F-4D97-AF65-F5344CB8AC3E}">
        <p14:creationId xmlns:p14="http://schemas.microsoft.com/office/powerpoint/2010/main" val="1877398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22</a:t>
            </a:fld>
            <a:endParaRPr lang="en-US"/>
          </a:p>
        </p:txBody>
      </p:sp>
    </p:spTree>
    <p:extLst>
      <p:ext uri="{BB962C8B-B14F-4D97-AF65-F5344CB8AC3E}">
        <p14:creationId xmlns:p14="http://schemas.microsoft.com/office/powerpoint/2010/main" val="405051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Tahoma" panose="020B0604030504040204" pitchFamily="34" charset="0"/>
                <a:ea typeface="Tahoma" panose="020B0604030504040204" pitchFamily="34" charset="0"/>
                <a:cs typeface="Tahoma" panose="020B0604030504040204" pitchFamily="34" charset="0"/>
              </a:rPr>
              <a:t> Với sự phát triển của công nghệ hiện đại, thì việc sử dụng bếp từ bếp hồng ngoại trong các hộ gia đình ngày càng phổ biến.</a:t>
            </a:r>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4</a:t>
            </a:fld>
            <a:endParaRPr lang="en-US"/>
          </a:p>
        </p:txBody>
      </p:sp>
    </p:spTree>
    <p:extLst>
      <p:ext uri="{BB962C8B-B14F-4D97-AF65-F5344CB8AC3E}">
        <p14:creationId xmlns:p14="http://schemas.microsoft.com/office/powerpoint/2010/main" val="383501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23</a:t>
            </a:fld>
            <a:endParaRPr lang="en-US"/>
          </a:p>
        </p:txBody>
      </p:sp>
    </p:spTree>
    <p:extLst>
      <p:ext uri="{BB962C8B-B14F-4D97-AF65-F5344CB8AC3E}">
        <p14:creationId xmlns:p14="http://schemas.microsoft.com/office/powerpoint/2010/main" val="4216913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24</a:t>
            </a:fld>
            <a:endParaRPr lang="en-US"/>
          </a:p>
        </p:txBody>
      </p:sp>
    </p:spTree>
    <p:extLst>
      <p:ext uri="{BB962C8B-B14F-4D97-AF65-F5344CB8AC3E}">
        <p14:creationId xmlns:p14="http://schemas.microsoft.com/office/powerpoint/2010/main" val="1285142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25</a:t>
            </a:fld>
            <a:endParaRPr lang="en-US"/>
          </a:p>
        </p:txBody>
      </p:sp>
    </p:spTree>
    <p:extLst>
      <p:ext uri="{BB962C8B-B14F-4D97-AF65-F5344CB8AC3E}">
        <p14:creationId xmlns:p14="http://schemas.microsoft.com/office/powerpoint/2010/main" val="3473076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26</a:t>
            </a:fld>
            <a:endParaRPr lang="en-US"/>
          </a:p>
        </p:txBody>
      </p:sp>
    </p:spTree>
    <p:extLst>
      <p:ext uri="{BB962C8B-B14F-4D97-AF65-F5344CB8AC3E}">
        <p14:creationId xmlns:p14="http://schemas.microsoft.com/office/powerpoint/2010/main" val="188037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Giao diện người dung được em thiết kế có thể quan sát được nồng độ khói trong khu vực, có thể điều khiển chế độ cảnh báo, trạng thái của bếp, và cài đặt được các ngưỡng thời gian về cảnh báo và nồng độ khói.</a:t>
            </a:r>
          </a:p>
        </p:txBody>
      </p:sp>
      <p:sp>
        <p:nvSpPr>
          <p:cNvPr id="4" name="Slide Number Placeholder 3"/>
          <p:cNvSpPr>
            <a:spLocks noGrp="1"/>
          </p:cNvSpPr>
          <p:nvPr>
            <p:ph type="sldNum" sz="quarter" idx="5"/>
          </p:nvPr>
        </p:nvSpPr>
        <p:spPr/>
        <p:txBody>
          <a:bodyPr/>
          <a:lstStyle/>
          <a:p>
            <a:fld id="{1A13CB9D-2F16-4881-BD74-3929C73D3953}" type="slidenum">
              <a:rPr lang="en-US" smtClean="0"/>
              <a:t>28</a:t>
            </a:fld>
            <a:endParaRPr lang="en-US"/>
          </a:p>
        </p:txBody>
      </p:sp>
    </p:spTree>
    <p:extLst>
      <p:ext uri="{BB962C8B-B14F-4D97-AF65-F5344CB8AC3E}">
        <p14:creationId xmlns:p14="http://schemas.microsoft.com/office/powerpoint/2010/main" val="2271160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29</a:t>
            </a:fld>
            <a:endParaRPr lang="en-US"/>
          </a:p>
        </p:txBody>
      </p:sp>
    </p:spTree>
    <p:extLst>
      <p:ext uri="{BB962C8B-B14F-4D97-AF65-F5344CB8AC3E}">
        <p14:creationId xmlns:p14="http://schemas.microsoft.com/office/powerpoint/2010/main" val="3395848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30</a:t>
            </a:fld>
            <a:endParaRPr lang="en-US"/>
          </a:p>
        </p:txBody>
      </p:sp>
    </p:spTree>
    <p:extLst>
      <p:ext uri="{BB962C8B-B14F-4D97-AF65-F5344CB8AC3E}">
        <p14:creationId xmlns:p14="http://schemas.microsoft.com/office/powerpoint/2010/main" val="3365851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32</a:t>
            </a:fld>
            <a:endParaRPr lang="en-US"/>
          </a:p>
        </p:txBody>
      </p:sp>
    </p:spTree>
    <p:extLst>
      <p:ext uri="{BB962C8B-B14F-4D97-AF65-F5344CB8AC3E}">
        <p14:creationId xmlns:p14="http://schemas.microsoft.com/office/powerpoint/2010/main" val="3194714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33</a:t>
            </a:fld>
            <a:endParaRPr lang="en-US"/>
          </a:p>
        </p:txBody>
      </p:sp>
    </p:spTree>
    <p:extLst>
      <p:ext uri="{BB962C8B-B14F-4D97-AF65-F5344CB8AC3E}">
        <p14:creationId xmlns:p14="http://schemas.microsoft.com/office/powerpoint/2010/main" val="521975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Lắp đặt mlx90614 đảm bảo góc quét 90 độ quét cả mặt bếp.</a:t>
            </a:r>
          </a:p>
        </p:txBody>
      </p:sp>
      <p:sp>
        <p:nvSpPr>
          <p:cNvPr id="4" name="Slide Number Placeholder 3"/>
          <p:cNvSpPr>
            <a:spLocks noGrp="1"/>
          </p:cNvSpPr>
          <p:nvPr>
            <p:ph type="sldNum" sz="quarter" idx="5"/>
          </p:nvPr>
        </p:nvSpPr>
        <p:spPr/>
        <p:txBody>
          <a:bodyPr/>
          <a:lstStyle/>
          <a:p>
            <a:fld id="{1A13CB9D-2F16-4881-BD74-3929C73D3953}" type="slidenum">
              <a:rPr lang="en-US" smtClean="0"/>
              <a:t>34</a:t>
            </a:fld>
            <a:endParaRPr lang="en-US"/>
          </a:p>
        </p:txBody>
      </p:sp>
    </p:spTree>
    <p:extLst>
      <p:ext uri="{BB962C8B-B14F-4D97-AF65-F5344CB8AC3E}">
        <p14:creationId xmlns:p14="http://schemas.microsoft.com/office/powerpoint/2010/main" val="3194264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highlight>
                <a:srgbClr val="FFFFFF"/>
              </a:highligh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highlight>
                  <a:srgbClr val="FFFFFF"/>
                </a:highlight>
                <a:latin typeface="Tahoma" panose="020B0604030504040204" pitchFamily="34" charset="0"/>
                <a:ea typeface="Tahoma" panose="020B0604030504040204" pitchFamily="34" charset="0"/>
                <a:cs typeface="Tahoma" panose="020B0604030504040204" pitchFamily="34" charset="0"/>
              </a:rPr>
              <a:t>Các chuyên gia cho rằng thị trường sản xuất bếp từ gia dụng dự kiến sẽ tăng từ 11, 6 tỷ USD vào năm 2020 lên 16 tỉ USD vào năm 2026 và ngày càng tăng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highlight>
                <a:srgbClr val="FFFFFF"/>
              </a:highligh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highlight>
                  <a:srgbClr val="FFFFFF"/>
                </a:highlight>
                <a:latin typeface="Tahoma" panose="020B0604030504040204" pitchFamily="34" charset="0"/>
                <a:ea typeface="Tahoma" panose="020B0604030504040204" pitchFamily="34" charset="0"/>
                <a:cs typeface="Tahoma" panose="020B0604030504040204" pitchFamily="34" charset="0"/>
              </a:rPr>
              <a:t>Hiện nay, nhiều gia đình đang có xu hướng chuyển dần từ bếp gas sang các loại bếp điện, bếp từ vì tính thẩm mỹ cũng như độ an toàn.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highlight>
                <a:srgbClr val="FFFFFF"/>
              </a:highlight>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5</a:t>
            </a:fld>
            <a:endParaRPr lang="en-US"/>
          </a:p>
        </p:txBody>
      </p:sp>
    </p:spTree>
    <p:extLst>
      <p:ext uri="{BB962C8B-B14F-4D97-AF65-F5344CB8AC3E}">
        <p14:creationId xmlns:p14="http://schemas.microsoft.com/office/powerpoint/2010/main" val="2832143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35</a:t>
            </a:fld>
            <a:endParaRPr lang="en-US"/>
          </a:p>
        </p:txBody>
      </p:sp>
    </p:spTree>
    <p:extLst>
      <p:ext uri="{BB962C8B-B14F-4D97-AF65-F5344CB8AC3E}">
        <p14:creationId xmlns:p14="http://schemas.microsoft.com/office/powerpoint/2010/main" val="2267057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36</a:t>
            </a:fld>
            <a:endParaRPr lang="en-US"/>
          </a:p>
        </p:txBody>
      </p:sp>
    </p:spTree>
    <p:extLst>
      <p:ext uri="{BB962C8B-B14F-4D97-AF65-F5344CB8AC3E}">
        <p14:creationId xmlns:p14="http://schemas.microsoft.com/office/powerpoint/2010/main" val="3047928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37</a:t>
            </a:fld>
            <a:endParaRPr lang="en-US"/>
          </a:p>
        </p:txBody>
      </p:sp>
    </p:spTree>
    <p:extLst>
      <p:ext uri="{BB962C8B-B14F-4D97-AF65-F5344CB8AC3E}">
        <p14:creationId xmlns:p14="http://schemas.microsoft.com/office/powerpoint/2010/main" val="883033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38</a:t>
            </a:fld>
            <a:endParaRPr lang="en-US"/>
          </a:p>
        </p:txBody>
      </p:sp>
    </p:spTree>
    <p:extLst>
      <p:ext uri="{BB962C8B-B14F-4D97-AF65-F5344CB8AC3E}">
        <p14:creationId xmlns:p14="http://schemas.microsoft.com/office/powerpoint/2010/main" val="1854104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39</a:t>
            </a:fld>
            <a:endParaRPr lang="en-US"/>
          </a:p>
        </p:txBody>
      </p:sp>
    </p:spTree>
    <p:extLst>
      <p:ext uri="{BB962C8B-B14F-4D97-AF65-F5344CB8AC3E}">
        <p14:creationId xmlns:p14="http://schemas.microsoft.com/office/powerpoint/2010/main" val="422148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40</a:t>
            </a:fld>
            <a:endParaRPr lang="en-US"/>
          </a:p>
        </p:txBody>
      </p:sp>
    </p:spTree>
    <p:extLst>
      <p:ext uri="{BB962C8B-B14F-4D97-AF65-F5344CB8AC3E}">
        <p14:creationId xmlns:p14="http://schemas.microsoft.com/office/powerpoint/2010/main" val="1279103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41</a:t>
            </a:fld>
            <a:endParaRPr lang="en-US"/>
          </a:p>
        </p:txBody>
      </p:sp>
    </p:spTree>
    <p:extLst>
      <p:ext uri="{BB962C8B-B14F-4D97-AF65-F5344CB8AC3E}">
        <p14:creationId xmlns:p14="http://schemas.microsoft.com/office/powerpoint/2010/main" val="4123479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07000"/>
              </a:lnSpc>
              <a:spcAft>
                <a:spcPts val="800"/>
              </a:spcAft>
              <a:buNone/>
            </a:pPr>
            <a:r>
              <a:rPr lang="vi-VN" sz="1800">
                <a:latin typeface="Tahoma" panose="020B0604030504040204" pitchFamily="34" charset="0"/>
                <a:ea typeface="Tahoma" panose="020B0604030504040204" pitchFamily="34" charset="0"/>
                <a:cs typeface="Tahoma" panose="020B0604030504040204" pitchFamily="34" charset="0"/>
              </a:rPr>
              <a:t>Thực tế cho thấy, các loại bếp dù là bếp truyền thống hay bếp hiện đại, đều tiềm ẩn rủi ro như nhau nếu như người dùng không sử dụng đúng cách cũng như không nắm được các </a:t>
            </a:r>
            <a:r>
              <a:rPr lang="en-US" sz="1800">
                <a:latin typeface="Tahoma" panose="020B0604030504040204" pitchFamily="34" charset="0"/>
                <a:ea typeface="Tahoma" panose="020B0604030504040204" pitchFamily="34" charset="0"/>
                <a:cs typeface="Tahoma" panose="020B0604030504040204" pitchFamily="34" charset="0"/>
              </a:rPr>
              <a:t>quy tắc</a:t>
            </a:r>
            <a:r>
              <a:rPr lang="vi-VN" sz="1800">
                <a:latin typeface="Tahoma" panose="020B0604030504040204" pitchFamily="34" charset="0"/>
                <a:ea typeface="Tahoma" panose="020B0604030504040204" pitchFamily="34" charset="0"/>
                <a:cs typeface="Tahoma" panose="020B0604030504040204" pitchFamily="34" charset="0"/>
              </a:rPr>
              <a:t> an toà</a:t>
            </a:r>
            <a:r>
              <a:rPr lang="en-US" sz="1800">
                <a:latin typeface="Tahoma" panose="020B0604030504040204" pitchFamily="34" charset="0"/>
                <a:ea typeface="Tahoma" panose="020B0604030504040204" pitchFamily="34" charset="0"/>
                <a:cs typeface="Tahoma" panose="020B0604030504040204" pitchFamily="34" charset="0"/>
              </a:rPr>
              <a:t>n.</a:t>
            </a:r>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6</a:t>
            </a:fld>
            <a:endParaRPr lang="en-US"/>
          </a:p>
        </p:txBody>
      </p:sp>
    </p:spTree>
    <p:extLst>
      <p:ext uri="{BB962C8B-B14F-4D97-AF65-F5344CB8AC3E}">
        <p14:creationId xmlns:p14="http://schemas.microsoft.com/office/powerpoint/2010/main" val="3369804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7</a:t>
            </a:fld>
            <a:endParaRPr lang="en-US"/>
          </a:p>
        </p:txBody>
      </p:sp>
    </p:spTree>
    <p:extLst>
      <p:ext uri="{BB962C8B-B14F-4D97-AF65-F5344CB8AC3E}">
        <p14:creationId xmlns:p14="http://schemas.microsoft.com/office/powerpoint/2010/main" val="1707805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8</a:t>
            </a:fld>
            <a:endParaRPr lang="en-US"/>
          </a:p>
        </p:txBody>
      </p:sp>
    </p:spTree>
    <p:extLst>
      <p:ext uri="{BB962C8B-B14F-4D97-AF65-F5344CB8AC3E}">
        <p14:creationId xmlns:p14="http://schemas.microsoft.com/office/powerpoint/2010/main" val="510920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9</a:t>
            </a:fld>
            <a:endParaRPr lang="en-US"/>
          </a:p>
        </p:txBody>
      </p:sp>
    </p:spTree>
    <p:extLst>
      <p:ext uri="{BB962C8B-B14F-4D97-AF65-F5344CB8AC3E}">
        <p14:creationId xmlns:p14="http://schemas.microsoft.com/office/powerpoint/2010/main" val="144426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A13CB9D-2F16-4881-BD74-3929C73D3953}" type="slidenum">
              <a:rPr lang="en-US" smtClean="0"/>
              <a:t>10</a:t>
            </a:fld>
            <a:endParaRPr lang="en-US"/>
          </a:p>
        </p:txBody>
      </p:sp>
    </p:spTree>
    <p:extLst>
      <p:ext uri="{BB962C8B-B14F-4D97-AF65-F5344CB8AC3E}">
        <p14:creationId xmlns:p14="http://schemas.microsoft.com/office/powerpoint/2010/main" val="2959590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Việc quên tắt bếp khi nấu ăn hay bếp bật mà không có sự giám sát của con người là sai lầm cơ bản và diễn ra khá phổ biến trong các căn bếp.</a:t>
            </a:r>
          </a:p>
        </p:txBody>
      </p:sp>
      <p:sp>
        <p:nvSpPr>
          <p:cNvPr id="4" name="Slide Number Placeholder 3"/>
          <p:cNvSpPr>
            <a:spLocks noGrp="1"/>
          </p:cNvSpPr>
          <p:nvPr>
            <p:ph type="sldNum" sz="quarter" idx="5"/>
          </p:nvPr>
        </p:nvSpPr>
        <p:spPr/>
        <p:txBody>
          <a:bodyPr/>
          <a:lstStyle/>
          <a:p>
            <a:fld id="{1A13CB9D-2F16-4881-BD74-3929C73D3953}" type="slidenum">
              <a:rPr lang="en-US" smtClean="0"/>
              <a:t>11</a:t>
            </a:fld>
            <a:endParaRPr lang="en-US"/>
          </a:p>
        </p:txBody>
      </p:sp>
    </p:spTree>
    <p:extLst>
      <p:ext uri="{BB962C8B-B14F-4D97-AF65-F5344CB8AC3E}">
        <p14:creationId xmlns:p14="http://schemas.microsoft.com/office/powerpoint/2010/main" val="2326218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7677" y="106172"/>
            <a:ext cx="11356644" cy="45212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17/7/2024</a:t>
            </a:fld>
            <a:endParaRPr lang="en-US"/>
          </a:p>
        </p:txBody>
      </p:sp>
      <p:sp>
        <p:nvSpPr>
          <p:cNvPr id="6" name="Holder 6"/>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17/7/2024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451158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17/7/2024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201234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17/7/2024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580030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17/7/2024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098550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17/7/2024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6564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17/7/2024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551716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17/7/2024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23961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651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30098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17/7/2024</a:t>
            </a:fld>
            <a:endParaRPr lang="en-US"/>
          </a:p>
        </p:txBody>
      </p:sp>
      <p:sp>
        <p:nvSpPr>
          <p:cNvPr id="6" name="Holder 6"/>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17/7/2024</a:t>
            </a:fld>
            <a:endParaRPr lang="en-US"/>
          </a:p>
        </p:txBody>
      </p:sp>
      <p:sp>
        <p:nvSpPr>
          <p:cNvPr id="7" name="Holder 7"/>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17/7/2024</a:t>
            </a:fld>
            <a:endParaRPr lang="en-US"/>
          </a:p>
        </p:txBody>
      </p:sp>
      <p:sp>
        <p:nvSpPr>
          <p:cNvPr id="5" name="Holder 5"/>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17/7/2024</a:t>
            </a:fld>
            <a:endParaRPr lang="en-US"/>
          </a:p>
        </p:txBody>
      </p:sp>
      <p:sp>
        <p:nvSpPr>
          <p:cNvPr id="4" name="Holder 4"/>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17/7/2024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56699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17/7/2024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049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17/7/2024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119045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17/7/2024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639571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3.pn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1999" cy="6651742"/>
          </a:xfrm>
          <a:prstGeom prst="rect">
            <a:avLst/>
          </a:prstGeom>
        </p:spPr>
      </p:pic>
      <p:sp>
        <p:nvSpPr>
          <p:cNvPr id="17" name="bg object 17"/>
          <p:cNvSpPr/>
          <p:nvPr/>
        </p:nvSpPr>
        <p:spPr>
          <a:xfrm>
            <a:off x="697991" y="6169152"/>
            <a:ext cx="1115695" cy="527685"/>
          </a:xfrm>
          <a:custGeom>
            <a:avLst/>
            <a:gdLst/>
            <a:ahLst/>
            <a:cxnLst/>
            <a:rect l="l" t="t" r="r" b="b"/>
            <a:pathLst>
              <a:path w="1115695" h="527684">
                <a:moveTo>
                  <a:pt x="1115568" y="0"/>
                </a:moveTo>
                <a:lnTo>
                  <a:pt x="0" y="0"/>
                </a:lnTo>
                <a:lnTo>
                  <a:pt x="0" y="527304"/>
                </a:lnTo>
                <a:lnTo>
                  <a:pt x="1115568" y="527304"/>
                </a:lnTo>
                <a:lnTo>
                  <a:pt x="1115568" y="0"/>
                </a:lnTo>
                <a:close/>
              </a:path>
            </a:pathLst>
          </a:custGeom>
          <a:solidFill>
            <a:srgbClr val="FFFFFF"/>
          </a:solidFill>
        </p:spPr>
        <p:txBody>
          <a:bodyPr wrap="square" lIns="0" tIns="0" rIns="0" bIns="0" rtlCol="0"/>
          <a:lstStyle/>
          <a:p>
            <a:endParaRPr/>
          </a:p>
        </p:txBody>
      </p:sp>
      <p:sp>
        <p:nvSpPr>
          <p:cNvPr id="18" name="bg object 18"/>
          <p:cNvSpPr/>
          <p:nvPr/>
        </p:nvSpPr>
        <p:spPr>
          <a:xfrm>
            <a:off x="1245387" y="6196939"/>
            <a:ext cx="226060" cy="450850"/>
          </a:xfrm>
          <a:custGeom>
            <a:avLst/>
            <a:gdLst/>
            <a:ahLst/>
            <a:cxnLst/>
            <a:rect l="l" t="t" r="r" b="b"/>
            <a:pathLst>
              <a:path w="226059" h="450850">
                <a:moveTo>
                  <a:pt x="225450" y="111671"/>
                </a:moveTo>
                <a:lnTo>
                  <a:pt x="112483" y="111671"/>
                </a:lnTo>
                <a:lnTo>
                  <a:pt x="112483" y="0"/>
                </a:lnTo>
                <a:lnTo>
                  <a:pt x="0" y="0"/>
                </a:lnTo>
                <a:lnTo>
                  <a:pt x="0" y="111671"/>
                </a:lnTo>
                <a:lnTo>
                  <a:pt x="0" y="224624"/>
                </a:lnTo>
                <a:lnTo>
                  <a:pt x="0" y="337566"/>
                </a:lnTo>
                <a:lnTo>
                  <a:pt x="0" y="450519"/>
                </a:lnTo>
                <a:lnTo>
                  <a:pt x="112483" y="450519"/>
                </a:lnTo>
                <a:lnTo>
                  <a:pt x="112483" y="337566"/>
                </a:lnTo>
                <a:lnTo>
                  <a:pt x="112483" y="224624"/>
                </a:lnTo>
                <a:lnTo>
                  <a:pt x="225450" y="224624"/>
                </a:lnTo>
                <a:lnTo>
                  <a:pt x="225450" y="111671"/>
                </a:lnTo>
                <a:close/>
              </a:path>
            </a:pathLst>
          </a:custGeom>
          <a:solidFill>
            <a:srgbClr val="CE1628"/>
          </a:solidFill>
        </p:spPr>
        <p:txBody>
          <a:bodyPr wrap="square" lIns="0" tIns="0" rIns="0" bIns="0" rtlCol="0"/>
          <a:lstStyle/>
          <a:p>
            <a:endParaRPr/>
          </a:p>
        </p:txBody>
      </p:sp>
      <p:pic>
        <p:nvPicPr>
          <p:cNvPr id="19" name="bg object 19"/>
          <p:cNvPicPr/>
          <p:nvPr/>
        </p:nvPicPr>
        <p:blipFill>
          <a:blip r:embed="rId8" cstate="print"/>
          <a:stretch>
            <a:fillRect/>
          </a:stretch>
        </p:blipFill>
        <p:spPr>
          <a:xfrm>
            <a:off x="1583810" y="6196583"/>
            <a:ext cx="112489" cy="450866"/>
          </a:xfrm>
          <a:prstGeom prst="rect">
            <a:avLst/>
          </a:prstGeom>
        </p:spPr>
      </p:pic>
      <p:sp>
        <p:nvSpPr>
          <p:cNvPr id="20" name="bg object 20"/>
          <p:cNvSpPr/>
          <p:nvPr/>
        </p:nvSpPr>
        <p:spPr>
          <a:xfrm>
            <a:off x="794003" y="6196583"/>
            <a:ext cx="338455" cy="338455"/>
          </a:xfrm>
          <a:custGeom>
            <a:avLst/>
            <a:gdLst/>
            <a:ahLst/>
            <a:cxnLst/>
            <a:rect l="l" t="t" r="r" b="b"/>
            <a:pathLst>
              <a:path w="338455" h="338454">
                <a:moveTo>
                  <a:pt x="338420" y="0"/>
                </a:moveTo>
                <a:lnTo>
                  <a:pt x="0" y="0"/>
                </a:lnTo>
                <a:lnTo>
                  <a:pt x="0" y="337922"/>
                </a:lnTo>
                <a:lnTo>
                  <a:pt x="112965" y="225122"/>
                </a:lnTo>
                <a:lnTo>
                  <a:pt x="112965" y="112323"/>
                </a:lnTo>
                <a:lnTo>
                  <a:pt x="225454" y="112323"/>
                </a:lnTo>
                <a:lnTo>
                  <a:pt x="338420" y="0"/>
                </a:lnTo>
                <a:close/>
              </a:path>
            </a:pathLst>
          </a:custGeom>
          <a:solidFill>
            <a:srgbClr val="CE1628"/>
          </a:solidFill>
        </p:spPr>
        <p:txBody>
          <a:bodyPr wrap="square" lIns="0" tIns="0" rIns="0" bIns="0" rtlCol="0"/>
          <a:lstStyle/>
          <a:p>
            <a:endParaRPr/>
          </a:p>
        </p:txBody>
      </p:sp>
      <p:sp>
        <p:nvSpPr>
          <p:cNvPr id="21" name="bg object 21"/>
          <p:cNvSpPr/>
          <p:nvPr/>
        </p:nvSpPr>
        <p:spPr>
          <a:xfrm>
            <a:off x="794003" y="6421706"/>
            <a:ext cx="338455" cy="225425"/>
          </a:xfrm>
          <a:custGeom>
            <a:avLst/>
            <a:gdLst/>
            <a:ahLst/>
            <a:cxnLst/>
            <a:rect l="l" t="t" r="r" b="b"/>
            <a:pathLst>
              <a:path w="338455" h="225425">
                <a:moveTo>
                  <a:pt x="112965" y="0"/>
                </a:moveTo>
                <a:lnTo>
                  <a:pt x="0" y="112799"/>
                </a:lnTo>
                <a:lnTo>
                  <a:pt x="0" y="225118"/>
                </a:lnTo>
                <a:lnTo>
                  <a:pt x="338420" y="225118"/>
                </a:lnTo>
                <a:lnTo>
                  <a:pt x="338420" y="112799"/>
                </a:lnTo>
                <a:lnTo>
                  <a:pt x="112965" y="112799"/>
                </a:lnTo>
                <a:lnTo>
                  <a:pt x="112965" y="0"/>
                </a:lnTo>
                <a:close/>
              </a:path>
            </a:pathLst>
          </a:custGeom>
          <a:solidFill>
            <a:srgbClr val="F3C108"/>
          </a:solidFill>
        </p:spPr>
        <p:txBody>
          <a:bodyPr wrap="square" lIns="0" tIns="0" rIns="0" bIns="0" rtlCol="0"/>
          <a:lstStyle/>
          <a:p>
            <a:endParaRPr/>
          </a:p>
        </p:txBody>
      </p:sp>
      <p:sp>
        <p:nvSpPr>
          <p:cNvPr id="2" name="Holder 2"/>
          <p:cNvSpPr>
            <a:spLocks noGrp="1"/>
          </p:cNvSpPr>
          <p:nvPr>
            <p:ph type="title"/>
          </p:nvPr>
        </p:nvSpPr>
        <p:spPr>
          <a:xfrm>
            <a:off x="3182238" y="194818"/>
            <a:ext cx="5827522" cy="513715"/>
          </a:xfrm>
          <a:prstGeom prst="rect">
            <a:avLst/>
          </a:prstGeom>
        </p:spPr>
        <p:txBody>
          <a:bodyPr wrap="square" lIns="0" tIns="0" rIns="0" bIns="0">
            <a:spAutoFit/>
          </a:bodyPr>
          <a:lstStyle>
            <a:lvl1pPr>
              <a:defRPr sz="3200" b="1" i="0">
                <a:solidFill>
                  <a:srgbClr val="C00000"/>
                </a:solidFill>
                <a:latin typeface="Tahoma"/>
                <a:cs typeface="Tahoma"/>
              </a:defRPr>
            </a:lvl1pPr>
          </a:lstStyle>
          <a:p>
            <a:endParaRPr/>
          </a:p>
        </p:txBody>
      </p:sp>
      <p:sp>
        <p:nvSpPr>
          <p:cNvPr id="3" name="Holder 3"/>
          <p:cNvSpPr>
            <a:spLocks noGrp="1"/>
          </p:cNvSpPr>
          <p:nvPr>
            <p:ph type="body" idx="1"/>
          </p:nvPr>
        </p:nvSpPr>
        <p:spPr>
          <a:xfrm>
            <a:off x="1397698" y="1176718"/>
            <a:ext cx="9412605" cy="46513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17/7/2024</a:t>
            </a:fld>
            <a:endParaRPr lang="en-US"/>
          </a:p>
        </p:txBody>
      </p:sp>
      <p:sp>
        <p:nvSpPr>
          <p:cNvPr id="6" name="Holder 6"/>
          <p:cNvSpPr>
            <a:spLocks noGrp="1"/>
          </p:cNvSpPr>
          <p:nvPr>
            <p:ph type="sldNum" sz="quarter" idx="7"/>
          </p:nvPr>
        </p:nvSpPr>
        <p:spPr>
          <a:xfrm>
            <a:off x="11593321" y="6530292"/>
            <a:ext cx="253365" cy="208915"/>
          </a:xfrm>
          <a:prstGeom prst="rect">
            <a:avLst/>
          </a:prstGeom>
        </p:spPr>
        <p:txBody>
          <a:bodyPr wrap="square" lIns="0" tIns="0" rIns="0" bIns="0">
            <a:spAutoFit/>
          </a:bodyPr>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47249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2.jpe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57.jp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8.png"/><Relationship Id="rId4"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9.png"/><Relationship Id="rId4"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0.png"/><Relationship Id="rId4"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7096" y="27042"/>
            <a:ext cx="11804904" cy="6857997"/>
            <a:chOff x="387095" y="0"/>
            <a:chExt cx="11804904" cy="6857997"/>
          </a:xfrm>
        </p:grpSpPr>
        <p:pic>
          <p:nvPicPr>
            <p:cNvPr id="3" name="object 3"/>
            <p:cNvPicPr/>
            <p:nvPr/>
          </p:nvPicPr>
          <p:blipFill>
            <a:blip r:embed="rId3" cstate="print"/>
            <a:stretch>
              <a:fillRect/>
            </a:stretch>
          </p:blipFill>
          <p:spPr>
            <a:xfrm>
              <a:off x="522514" y="0"/>
              <a:ext cx="11669485" cy="6857997"/>
            </a:xfrm>
            <a:prstGeom prst="rect">
              <a:avLst/>
            </a:prstGeom>
          </p:spPr>
        </p:pic>
        <p:sp>
          <p:nvSpPr>
            <p:cNvPr id="5" name="object 5"/>
            <p:cNvSpPr/>
            <p:nvPr/>
          </p:nvSpPr>
          <p:spPr>
            <a:xfrm>
              <a:off x="443483" y="5974079"/>
              <a:ext cx="3535679" cy="452755"/>
            </a:xfrm>
            <a:custGeom>
              <a:avLst/>
              <a:gdLst/>
              <a:ahLst/>
              <a:cxnLst/>
              <a:rect l="l" t="t" r="r" b="b"/>
              <a:pathLst>
                <a:path w="3535679" h="452754">
                  <a:moveTo>
                    <a:pt x="0" y="452628"/>
                  </a:moveTo>
                  <a:lnTo>
                    <a:pt x="3535679" y="452628"/>
                  </a:lnTo>
                  <a:lnTo>
                    <a:pt x="3535679" y="0"/>
                  </a:lnTo>
                  <a:lnTo>
                    <a:pt x="0" y="0"/>
                  </a:lnTo>
                  <a:lnTo>
                    <a:pt x="0" y="452628"/>
                  </a:lnTo>
                  <a:close/>
                </a:path>
              </a:pathLst>
            </a:custGeom>
            <a:ln w="12700">
              <a:solidFill>
                <a:srgbClr val="FFFFFF"/>
              </a:solidFill>
            </a:ln>
          </p:spPr>
          <p:txBody>
            <a:bodyPr wrap="square" lIns="0" tIns="0" rIns="0" bIns="0" rtlCol="0"/>
            <a:lstStyle/>
            <a:p>
              <a:endParaRPr/>
            </a:p>
          </p:txBody>
        </p:sp>
        <p:pic>
          <p:nvPicPr>
            <p:cNvPr id="6" name="object 6"/>
            <p:cNvPicPr/>
            <p:nvPr/>
          </p:nvPicPr>
          <p:blipFill>
            <a:blip r:embed="rId4" cstate="print"/>
            <a:stretch>
              <a:fillRect/>
            </a:stretch>
          </p:blipFill>
          <p:spPr>
            <a:xfrm>
              <a:off x="387095" y="284988"/>
              <a:ext cx="3174492" cy="1152143"/>
            </a:xfrm>
            <a:prstGeom prst="rect">
              <a:avLst/>
            </a:prstGeom>
          </p:spPr>
        </p:pic>
      </p:grpSp>
      <p:sp>
        <p:nvSpPr>
          <p:cNvPr id="7" name="object 7"/>
          <p:cNvSpPr txBox="1"/>
          <p:nvPr/>
        </p:nvSpPr>
        <p:spPr>
          <a:xfrm>
            <a:off x="1066800" y="1814688"/>
            <a:ext cx="9753600" cy="2089675"/>
          </a:xfrm>
          <a:prstGeom prst="rect">
            <a:avLst/>
          </a:prstGeom>
        </p:spPr>
        <p:txBody>
          <a:bodyPr vert="horz" wrap="square" lIns="0" tIns="12065" rIns="0" bIns="0" rtlCol="0">
            <a:spAutoFit/>
          </a:bodyPr>
          <a:lstStyle/>
          <a:p>
            <a:pPr marL="12700" marR="5080" algn="ctr">
              <a:lnSpc>
                <a:spcPct val="100000"/>
              </a:lnSpc>
              <a:spcBef>
                <a:spcPts val="95"/>
              </a:spcBef>
            </a:pPr>
            <a:r>
              <a:rPr lang="en-US" sz="4500" b="1" spc="-195">
                <a:solidFill>
                  <a:srgbClr val="C00000"/>
                </a:solidFill>
                <a:latin typeface="Tahoma" panose="020B0604030504040204" pitchFamily="34" charset="0"/>
                <a:ea typeface="Tahoma" panose="020B0604030504040204" pitchFamily="34" charset="0"/>
                <a:cs typeface="Tahoma" panose="020B0604030504040204" pitchFamily="34" charset="0"/>
              </a:rPr>
              <a:t>Thiết kế hệ thống an toàn tự động cho người nấu ăn khi sử dụng bếp từ và bếp hồng ngoại</a:t>
            </a:r>
            <a:endParaRPr sz="450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p:nvPr/>
        </p:nvSpPr>
        <p:spPr>
          <a:xfrm>
            <a:off x="522514" y="4755488"/>
            <a:ext cx="10831285" cy="895117"/>
          </a:xfrm>
          <a:prstGeom prst="rect">
            <a:avLst/>
          </a:prstGeom>
        </p:spPr>
        <p:txBody>
          <a:bodyPr vert="horz" wrap="square" lIns="0" tIns="15240" rIns="0" bIns="0" rtlCol="0">
            <a:spAutoFit/>
          </a:bodyPr>
          <a:lstStyle/>
          <a:p>
            <a:pPr marL="12700">
              <a:lnSpc>
                <a:spcPct val="100000"/>
              </a:lnSpc>
              <a:spcBef>
                <a:spcPts val="120"/>
              </a:spcBef>
            </a:pPr>
            <a:r>
              <a:rPr lang="en-US" sz="1850" b="1" spc="-110">
                <a:solidFill>
                  <a:srgbClr val="C00000"/>
                </a:solidFill>
                <a:latin typeface="Tahoma"/>
                <a:cs typeface="Tahoma"/>
              </a:rPr>
              <a:t>Sinh viên thực hiện: 	Nguyễn Đỗ Hồng Phương		GVHD: 	PGS. TS. Hoàng Sỹ Hồng </a:t>
            </a:r>
          </a:p>
          <a:p>
            <a:pPr marL="12700">
              <a:lnSpc>
                <a:spcPct val="100000"/>
              </a:lnSpc>
              <a:spcBef>
                <a:spcPts val="120"/>
              </a:spcBef>
            </a:pPr>
            <a:r>
              <a:rPr lang="en-US" sz="1850" b="1" spc="-110">
                <a:solidFill>
                  <a:srgbClr val="C00000"/>
                </a:solidFill>
                <a:latin typeface="Tahoma"/>
                <a:cs typeface="Tahoma"/>
              </a:rPr>
              <a:t>Mã số sinh viên:		20202490</a:t>
            </a:r>
          </a:p>
          <a:p>
            <a:pPr marL="12700">
              <a:lnSpc>
                <a:spcPct val="100000"/>
              </a:lnSpc>
              <a:spcBef>
                <a:spcPts val="120"/>
              </a:spcBef>
            </a:pPr>
            <a:r>
              <a:rPr lang="en-US" sz="1850" b="1" spc="-110">
                <a:solidFill>
                  <a:srgbClr val="C00000"/>
                </a:solidFill>
                <a:latin typeface="Tahoma"/>
                <a:cs typeface="Tahoma"/>
              </a:rPr>
              <a:t>				</a:t>
            </a:r>
            <a:endParaRPr lang="en-US" sz="1850" b="1" spc="-130">
              <a:solidFill>
                <a:srgbClr val="C00000"/>
              </a:solidFill>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pPr marL="457200" indent="-4572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Khảo sát nghiên cứu liên quan</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8735" y="1308692"/>
            <a:ext cx="4995264" cy="3491908"/>
          </a:xfrm>
        </p:spPr>
        <p:txBody>
          <a:bodyPr/>
          <a:lstStyle/>
          <a:p>
            <a:pPr marL="0" indent="0" algn="just">
              <a:buNone/>
            </a:pPr>
            <a:r>
              <a:rPr lang="en-US" sz="1800">
                <a:latin typeface="Tahoma" panose="020B0604030504040204" pitchFamily="34" charset="0"/>
                <a:ea typeface="Tahoma" panose="020B0604030504040204" pitchFamily="34" charset="0"/>
                <a:cs typeface="Tahoma" panose="020B0604030504040204" pitchFamily="34" charset="0"/>
              </a:rPr>
              <a:t>     T</a:t>
            </a:r>
            <a:r>
              <a:rPr lang="en-US" sz="1800">
                <a:effectLst/>
                <a:latin typeface="Tahoma" panose="020B0604030504040204" pitchFamily="34" charset="0"/>
                <a:ea typeface="Tahoma" panose="020B0604030504040204" pitchFamily="34" charset="0"/>
                <a:cs typeface="Tahoma" panose="020B0604030504040204" pitchFamily="34" charset="0"/>
              </a:rPr>
              <a:t>hiết bị tự động ngắt bếp điện khi phát hiện nguy cơ cháy (FireAvert Stove Automatic Shut-Off Device) là một thiết bị thông minh được phát minh và phát triển bởi Peter Thorpe. Hoạt động bằng cách tự động ngắt điện cho bếp nấu khi phát hiện khói. </a:t>
            </a:r>
          </a:p>
          <a:p>
            <a:pPr marL="0" indent="0" algn="just">
              <a:buNone/>
            </a:pPr>
            <a:r>
              <a:rPr lang="en-US" sz="1800">
                <a:latin typeface="Tahoma" panose="020B0604030504040204" pitchFamily="34" charset="0"/>
                <a:ea typeface="Tahoma" panose="020B0604030504040204" pitchFamily="34" charset="0"/>
                <a:cs typeface="Tahoma" panose="020B0604030504040204" pitchFamily="34" charset="0"/>
              </a:rPr>
              <a:t>+ Ưu điểm: tự động, khả năng phát hiện và ngắt điện nhanh chóng.</a:t>
            </a:r>
          </a:p>
          <a:p>
            <a:pPr marL="0" indent="0" algn="just">
              <a:buNone/>
            </a:pPr>
            <a:r>
              <a:rPr lang="en-US" sz="1800">
                <a:effectLst/>
                <a:latin typeface="Tahoma" panose="020B0604030504040204" pitchFamily="34" charset="0"/>
                <a:ea typeface="Tahoma" panose="020B0604030504040204" pitchFamily="34" charset="0"/>
                <a:cs typeface="Tahoma" panose="020B0604030504040204" pitchFamily="34" charset="0"/>
              </a:rPr>
              <a:t>+ </a:t>
            </a:r>
            <a:r>
              <a:rPr lang="en-US" sz="1800">
                <a:latin typeface="Tahoma" panose="020B0604030504040204" pitchFamily="34" charset="0"/>
                <a:ea typeface="Tahoma" panose="020B0604030504040204" pitchFamily="34" charset="0"/>
                <a:cs typeface="Tahoma" panose="020B0604030504040204" pitchFamily="34" charset="0"/>
              </a:rPr>
              <a:t>Nhược điểm: Khả năng bị ngắt điện do báo động giả, chỉ phát hiện khói mà không phát hiện các nguy cơ khác.</a:t>
            </a:r>
            <a:endParaRPr lang="en-US" sz="1800">
              <a:effectLst/>
              <a:latin typeface="Tahoma" panose="020B0604030504040204" pitchFamily="34" charset="0"/>
              <a:ea typeface="Tahoma" panose="020B0604030504040204" pitchFamily="34" charset="0"/>
              <a:cs typeface="Tahoma" panose="020B0604030504040204" pitchFamily="34" charset="0"/>
            </a:endParaRPr>
          </a:p>
          <a:p>
            <a:pPr algn="just">
              <a:lnSpc>
                <a:spcPct val="107000"/>
              </a:lnSpc>
              <a:spcAft>
                <a:spcPts val="800"/>
              </a:spcAft>
              <a:buFont typeface="Wingdings" panose="05000000000000000000" pitchFamily="2" charset="2"/>
              <a:buChar char="v"/>
            </a:pP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Stove Fire Prevention | Fire Avert | Stove Shut Off for Electric and Gas  Stoves &amp; Ovens | Prevents Kitchen Fires | MindCare Store">
            <a:extLst>
              <a:ext uri="{FF2B5EF4-FFF2-40B4-BE49-F238E27FC236}">
                <a16:creationId xmlns:a16="http://schemas.microsoft.com/office/drawing/2014/main" id="{B0ECA91A-4AD6-B75F-CC9B-80BD6B95ED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3997" y="979817"/>
            <a:ext cx="6096001" cy="4960618"/>
          </a:xfrm>
          <a:prstGeom prst="rect">
            <a:avLst/>
          </a:prstGeom>
          <a:noFill/>
          <a:ln>
            <a:noFill/>
          </a:ln>
        </p:spPr>
      </p:pic>
      <p:sp>
        <p:nvSpPr>
          <p:cNvPr id="8" name="TextBox 7">
            <a:extLst>
              <a:ext uri="{FF2B5EF4-FFF2-40B4-BE49-F238E27FC236}">
                <a16:creationId xmlns:a16="http://schemas.microsoft.com/office/drawing/2014/main" id="{9C9E6361-A640-8A41-1DE2-172213F53D27}"/>
              </a:ext>
            </a:extLst>
          </p:cNvPr>
          <p:cNvSpPr txBox="1"/>
          <p:nvPr/>
        </p:nvSpPr>
        <p:spPr>
          <a:xfrm>
            <a:off x="5333999" y="5967750"/>
            <a:ext cx="6096000" cy="323165"/>
          </a:xfrm>
          <a:prstGeom prst="rect">
            <a:avLst/>
          </a:prstGeom>
          <a:noFill/>
        </p:spPr>
        <p:txBody>
          <a:bodyPr wrap="square">
            <a:spAutoFit/>
          </a:bodyPr>
          <a:lstStyle/>
          <a:p>
            <a:pPr algn="ctr"/>
            <a:r>
              <a:rPr lang="en-US" sz="1500" i="1">
                <a:effectLst/>
                <a:latin typeface="Tahoma" panose="020B0604030504040204" pitchFamily="34" charset="0"/>
                <a:ea typeface="Tahoma" panose="020B0604030504040204" pitchFamily="34" charset="0"/>
                <a:cs typeface="Tahoma" panose="020B0604030504040204" pitchFamily="34" charset="0"/>
              </a:rPr>
              <a:t>FireAvert Stove Automatic Shut-Off Device </a:t>
            </a:r>
            <a:endParaRPr lang="en-US" sz="1500" i="1"/>
          </a:p>
        </p:txBody>
      </p:sp>
      <p:sp>
        <p:nvSpPr>
          <p:cNvPr id="6" name="TextBox 5">
            <a:extLst>
              <a:ext uri="{FF2B5EF4-FFF2-40B4-BE49-F238E27FC236}">
                <a16:creationId xmlns:a16="http://schemas.microsoft.com/office/drawing/2014/main" id="{F38B1756-CC03-EB05-432F-D87556559156}"/>
              </a:ext>
            </a:extLst>
          </p:cNvPr>
          <p:cNvSpPr txBox="1"/>
          <p:nvPr/>
        </p:nvSpPr>
        <p:spPr>
          <a:xfrm>
            <a:off x="9601200" y="985526"/>
            <a:ext cx="2057400" cy="323166"/>
          </a:xfrm>
          <a:prstGeom prst="rect">
            <a:avLst/>
          </a:prstGeom>
          <a:noFill/>
        </p:spPr>
        <p:txBody>
          <a:bodyPr wrap="square">
            <a:spAutoFit/>
          </a:bodyPr>
          <a:lstStyle/>
          <a:p>
            <a:r>
              <a:rPr lang="en-US" sz="1500" i="1">
                <a:latin typeface="Times New Roman" panose="02020603050405020304" pitchFamily="18" charset="0"/>
                <a:cs typeface="Times New Roman" panose="02020603050405020304" pitchFamily="18" charset="0"/>
              </a:rPr>
              <a:t>Nguồn: FireAvert</a:t>
            </a:r>
          </a:p>
        </p:txBody>
      </p:sp>
    </p:spTree>
    <p:extLst>
      <p:ext uri="{BB962C8B-B14F-4D97-AF65-F5344CB8AC3E}">
        <p14:creationId xmlns:p14="http://schemas.microsoft.com/office/powerpoint/2010/main" val="5178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pPr marL="457200" indent="-457200">
              <a:buFont typeface="Wingdings" panose="05000000000000000000" pitchFamily="2" charset="2"/>
              <a:buChar char="q"/>
            </a:pPr>
            <a:r>
              <a:rPr lang="en-US" sz="2500" b="1">
                <a:effectLst/>
                <a:latin typeface="Tahoma" panose="020B0604030504040204" pitchFamily="34" charset="0"/>
                <a:ea typeface="Tahoma" panose="020B0604030504040204" pitchFamily="34" charset="0"/>
                <a:cs typeface="Tahoma" panose="020B0604030504040204" pitchFamily="34" charset="0"/>
              </a:rPr>
              <a:t>Tính cấp thiết của đề tài</a:t>
            </a:r>
            <a:br>
              <a:rPr lang="en-US" sz="2800">
                <a:latin typeface="Tahoma" panose="020B0604030504040204" pitchFamily="34" charset="0"/>
                <a:ea typeface="Tahoma" panose="020B0604030504040204" pitchFamily="34" charset="0"/>
                <a:cs typeface="Tahoma" panose="020B0604030504040204" pitchFamily="34" charset="0"/>
              </a:rPr>
            </a:b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8736" y="979817"/>
            <a:ext cx="11167464" cy="4876529"/>
          </a:xfrm>
        </p:spPr>
        <p:txBody>
          <a:bodyPr/>
          <a:lstStyle/>
          <a:p>
            <a:pPr marL="0" indent="0" algn="just">
              <a:lnSpc>
                <a:spcPct val="107000"/>
              </a:lnSpc>
              <a:spcAft>
                <a:spcPts val="800"/>
              </a:spcAft>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algn="just">
              <a:lnSpc>
                <a:spcPct val="107000"/>
              </a:lnSpc>
              <a:spcBef>
                <a:spcPts val="0"/>
              </a:spcBef>
              <a:spcAft>
                <a:spcPts val="800"/>
              </a:spcAft>
              <a:buFont typeface="Wingdings" panose="05000000000000000000" pitchFamily="2" charset="2"/>
              <a:buChar char="Ø"/>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Việc quên tắt bếp sau khi nấu ăn là sai lầm cơ bản và diễn ra khá phổ biến tại các căn bếp. Nhiều người đã từng gặp tình huống này do sự vội vã, quên lãng hoặc bị phân tâm khi sử dụng bếp. </a:t>
            </a:r>
          </a:p>
          <a:p>
            <a:pPr algn="just">
              <a:lnSpc>
                <a:spcPct val="107000"/>
              </a:lnSpc>
              <a:spcBef>
                <a:spcPts val="0"/>
              </a:spcBef>
              <a:spcAft>
                <a:spcPts val="800"/>
              </a:spcAft>
              <a:buFont typeface="Wingdings" panose="05000000000000000000" pitchFamily="2" charset="2"/>
              <a:buChar char="Ø"/>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Việc quên tắt bếp sau khi sử dụng hay bếp được bật mà không có người giám sát, có nguy cơ xảy ra cháy nổ hoặc thậm chí gây nguy hiểm đến tính mạng. </a:t>
            </a:r>
          </a:p>
          <a:p>
            <a:pPr algn="just">
              <a:lnSpc>
                <a:spcPct val="107000"/>
              </a:lnSpc>
              <a:spcAft>
                <a:spcPts val="800"/>
              </a:spcAft>
              <a:buFont typeface="Wingdings" panose="05000000000000000000" pitchFamily="2" charset="2"/>
              <a:buChar char="Ø"/>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Tích hợp cảnh báo từ xa và tự động tắt bếp sẽ giúp giảm nguy cơ cháy nổ và hỏa hoạn. Trong thời đại công nghệ số, các giải pháp an toàn t</a:t>
            </a: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ự động</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như cảnh báo từ xa và tự động tắt bếp không chỉ cần thiết mà còn thu hút sự quan tâm của người dùng. Đây là một xu hướng đáng chú ý và cần được nghiên cứu và phát triển.</a:t>
            </a:r>
          </a:p>
          <a:p>
            <a:pPr marL="0" indent="0" algn="just">
              <a:lnSpc>
                <a:spcPct val="107000"/>
              </a:lnSpc>
              <a:spcAft>
                <a:spcPts val="800"/>
              </a:spcAft>
              <a:buNone/>
            </a:pPr>
            <a:endPar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07000"/>
              </a:lnSpc>
              <a:spcAft>
                <a:spcPts val="800"/>
              </a:spcAft>
              <a:buNone/>
            </a:pPr>
            <a:endPar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07000"/>
              </a:lnSpc>
              <a:spcAft>
                <a:spcPts val="800"/>
              </a:spcAft>
              <a:buNone/>
            </a:pP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5309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pPr marL="457200" indent="-4572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Mục tiêu đặt ra</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228600" y="1076154"/>
            <a:ext cx="5562600" cy="4876529"/>
          </a:xfrm>
        </p:spPr>
        <p:txBody>
          <a:bodyPr/>
          <a:lstStyle/>
          <a:p>
            <a:pPr marL="0" indent="0" algn="just">
              <a:lnSpc>
                <a:spcPct val="110000"/>
              </a:lnSpc>
              <a:spcBef>
                <a:spcPts val="0"/>
              </a:spcBef>
              <a:buNone/>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Mục tiêu cụ thể:</a:t>
            </a:r>
          </a:p>
          <a:p>
            <a:pPr marL="0" indent="0" algn="just">
              <a:lnSpc>
                <a:spcPct val="110000"/>
              </a:lnSpc>
              <a:spcBef>
                <a:spcPts val="300"/>
              </a:spcBef>
              <a:buNone/>
            </a:pP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Phát hiện sự có mặt của con người</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a:p>
            <a:pPr marL="0" indent="0" algn="just">
              <a:lnSpc>
                <a:spcPct val="110000"/>
              </a:lnSpc>
              <a:spcBef>
                <a:spcPts val="300"/>
              </a:spcBef>
              <a:buNone/>
            </a:pP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Phát hiện trạng thái hoạt động của</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bếp.</a:t>
            </a:r>
            <a:endParaRPr lang="en-US" sz="180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0" indent="0" algn="just">
              <a:lnSpc>
                <a:spcPct val="110000"/>
              </a:lnSpc>
              <a:spcBef>
                <a:spcPts val="300"/>
              </a:spcBef>
              <a:buNone/>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Giám sát nồng độ khói, nhiệt độ mặt bếp, nhiệt độ môi trường.</a:t>
            </a:r>
          </a:p>
          <a:p>
            <a:pPr marL="0" indent="0" algn="just">
              <a:lnSpc>
                <a:spcPct val="110000"/>
              </a:lnSpc>
              <a:spcBef>
                <a:spcPts val="300"/>
              </a:spcBef>
              <a:buNone/>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Có thể điều khiển được bếp và chế độ cảnh báo, cài đặt các ngưỡng cảnh báo từ xa.</a:t>
            </a:r>
          </a:p>
          <a:p>
            <a:pPr marL="0" indent="0" algn="just">
              <a:lnSpc>
                <a:spcPct val="110000"/>
              </a:lnSpc>
              <a:spcBef>
                <a:spcPts val="300"/>
              </a:spcBef>
              <a:buNone/>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Cảnh báo tại hiện trường và qua điện thoại.</a:t>
            </a:r>
          </a:p>
          <a:p>
            <a:pPr marL="0" indent="0" algn="just">
              <a:lnSpc>
                <a:spcPct val="110000"/>
              </a:lnSpc>
              <a:spcBef>
                <a:spcPts val="300"/>
              </a:spcBef>
              <a:buNone/>
            </a:pP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Tự động tắt bếp khi cần thiết.</a:t>
            </a:r>
          </a:p>
          <a:p>
            <a:pPr marL="0" indent="0" algn="just">
              <a:lnSpc>
                <a:spcPct val="110000"/>
              </a:lnSpc>
              <a:spcBef>
                <a:spcPts val="300"/>
              </a:spcBef>
              <a:buNone/>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Giao diện người d</a:t>
            </a: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ùng</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trực quan, thân thiện.</a:t>
            </a:r>
          </a:p>
          <a:p>
            <a:pPr marL="0" indent="0" algn="just">
              <a:lnSpc>
                <a:spcPct val="107000"/>
              </a:lnSpc>
              <a:spcAft>
                <a:spcPts val="800"/>
              </a:spcAft>
              <a:buNone/>
            </a:pP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5" name="Group 4">
            <a:extLst>
              <a:ext uri="{FF2B5EF4-FFF2-40B4-BE49-F238E27FC236}">
                <a16:creationId xmlns:a16="http://schemas.microsoft.com/office/drawing/2014/main" id="{E99367FF-94D8-B9B6-493A-BA9DC1121237}"/>
              </a:ext>
            </a:extLst>
          </p:cNvPr>
          <p:cNvGrpSpPr/>
          <p:nvPr/>
        </p:nvGrpSpPr>
        <p:grpSpPr>
          <a:xfrm>
            <a:off x="5791200" y="1076154"/>
            <a:ext cx="5867400" cy="4885605"/>
            <a:chOff x="5791200" y="1076154"/>
            <a:chExt cx="5867400" cy="4885605"/>
          </a:xfrm>
        </p:grpSpPr>
        <p:sp>
          <p:nvSpPr>
            <p:cNvPr id="7" name="TextBox 6">
              <a:extLst>
                <a:ext uri="{FF2B5EF4-FFF2-40B4-BE49-F238E27FC236}">
                  <a16:creationId xmlns:a16="http://schemas.microsoft.com/office/drawing/2014/main" id="{26D2A76C-4091-9275-CDF6-B9767CCE8799}"/>
                </a:ext>
              </a:extLst>
            </p:cNvPr>
            <p:cNvSpPr txBox="1"/>
            <p:nvPr/>
          </p:nvSpPr>
          <p:spPr>
            <a:xfrm>
              <a:off x="6096000" y="5638594"/>
              <a:ext cx="4572000"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Giao diện giám sát nồng độ khói, điều khiển từ xa</a:t>
              </a:r>
            </a:p>
          </p:txBody>
        </p:sp>
        <p:pic>
          <p:nvPicPr>
            <p:cNvPr id="6" name="Picture 5">
              <a:extLst>
                <a:ext uri="{FF2B5EF4-FFF2-40B4-BE49-F238E27FC236}">
                  <a16:creationId xmlns:a16="http://schemas.microsoft.com/office/drawing/2014/main" id="{CB966F49-5929-F5EB-033F-1128E27B7FA4}"/>
                </a:ext>
              </a:extLst>
            </p:cNvPr>
            <p:cNvPicPr>
              <a:picLocks noChangeAspect="1"/>
            </p:cNvPicPr>
            <p:nvPr/>
          </p:nvPicPr>
          <p:blipFill>
            <a:blip r:embed="rId3"/>
            <a:stretch>
              <a:fillRect/>
            </a:stretch>
          </p:blipFill>
          <p:spPr>
            <a:xfrm>
              <a:off x="5791200" y="1076154"/>
              <a:ext cx="5867400" cy="4354490"/>
            </a:xfrm>
            <a:prstGeom prst="rect">
              <a:avLst/>
            </a:prstGeom>
            <a:ln>
              <a:solidFill>
                <a:schemeClr val="tx1"/>
              </a:solidFill>
            </a:ln>
          </p:spPr>
        </p:pic>
      </p:grpSp>
    </p:spTree>
    <p:extLst>
      <p:ext uri="{BB962C8B-B14F-4D97-AF65-F5344CB8AC3E}">
        <p14:creationId xmlns:p14="http://schemas.microsoft.com/office/powerpoint/2010/main" val="14308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14" presetClass="entr" presetSubtype="10"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randombar(horizont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3427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018783" cy="45212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a:solidFill>
                  <a:srgbClr val="BEBEBE"/>
                </a:solidFill>
                <a:latin typeface="Tahoma"/>
                <a:cs typeface="Tahoma"/>
              </a:rPr>
              <a:t>1</a:t>
            </a:r>
            <a:r>
              <a:rPr sz="2800" b="1" spc="-125">
                <a:solidFill>
                  <a:srgbClr val="BEBEBE"/>
                </a:solidFill>
                <a:latin typeface="Tahoma"/>
                <a:cs typeface="Tahoma"/>
              </a:rPr>
              <a:t>.</a:t>
            </a:r>
            <a:r>
              <a:rPr lang="en-US" sz="2800" b="1" spc="-125">
                <a:solidFill>
                  <a:srgbClr val="BEBEBE"/>
                </a:solidFill>
                <a:latin typeface="Tahoma"/>
                <a:cs typeface="Tahoma"/>
              </a:rPr>
              <a:t>  Tổng quan đề tài</a:t>
            </a:r>
            <a:r>
              <a:rPr sz="2800" b="1">
                <a:solidFill>
                  <a:srgbClr val="BEBEBE"/>
                </a:solidFill>
                <a:latin typeface="Tahoma"/>
                <a:cs typeface="Tahoma"/>
              </a:rPr>
              <a:t>	</a:t>
            </a:r>
            <a:endParaRPr sz="2800">
              <a:latin typeface="Tahoma"/>
              <a:cs typeface="Tahoma"/>
            </a:endParaRPr>
          </a:p>
        </p:txBody>
      </p:sp>
      <p:sp>
        <p:nvSpPr>
          <p:cNvPr id="5" name="object 5"/>
          <p:cNvSpPr txBox="1"/>
          <p:nvPr/>
        </p:nvSpPr>
        <p:spPr>
          <a:xfrm>
            <a:off x="5552338" y="2362200"/>
            <a:ext cx="5572862" cy="44307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190" dirty="0">
                <a:latin typeface="Tahoma"/>
                <a:cs typeface="Tahoma"/>
              </a:rPr>
              <a:t>2.</a:t>
            </a:r>
            <a:r>
              <a:rPr sz="2800" b="1" spc="-190">
                <a:latin typeface="Tahoma"/>
                <a:cs typeface="Tahoma"/>
              </a:rPr>
              <a:t>	</a:t>
            </a:r>
            <a:r>
              <a:rPr lang="en-US" sz="2800" b="1" spc="-120">
                <a:latin typeface="Tahoma"/>
                <a:cs typeface="Tahoma"/>
              </a:rPr>
              <a:t>Thiết kế phần cứng hệ thống</a:t>
            </a:r>
            <a:endParaRPr sz="2800">
              <a:latin typeface="Tahoma"/>
              <a:cs typeface="Tahoma"/>
            </a:endParaRPr>
          </a:p>
        </p:txBody>
      </p:sp>
      <p:sp>
        <p:nvSpPr>
          <p:cNvPr id="6" name="object 6"/>
          <p:cNvSpPr txBox="1"/>
          <p:nvPr/>
        </p:nvSpPr>
        <p:spPr>
          <a:xfrm>
            <a:off x="5574538" y="3449828"/>
            <a:ext cx="5572862" cy="2397451"/>
          </a:xfrm>
          <a:prstGeom prst="rect">
            <a:avLst/>
          </a:prstGeom>
        </p:spPr>
        <p:txBody>
          <a:bodyPr vert="horz" wrap="square" lIns="0" tIns="12065" rIns="0" bIns="0" rtlCol="0">
            <a:spAutoFit/>
          </a:bodyPr>
          <a:lstStyle/>
          <a:p>
            <a:pPr marL="527685" indent="-515620">
              <a:lnSpc>
                <a:spcPct val="100000"/>
              </a:lnSpc>
              <a:spcBef>
                <a:spcPts val="95"/>
              </a:spcBef>
              <a:buAutoNum type="arabicPeriod" startAt="3"/>
              <a:tabLst>
                <a:tab pos="527685" algn="l"/>
                <a:tab pos="528320" algn="l"/>
              </a:tabLst>
            </a:pPr>
            <a:r>
              <a:rPr lang="en-US" sz="2800" b="1" spc="-114">
                <a:solidFill>
                  <a:srgbClr val="BEBEBE"/>
                </a:solidFill>
                <a:latin typeface="Tahoma"/>
                <a:cs typeface="Tahoma"/>
              </a:rPr>
              <a:t>Thiết kế phần mềm hệ thống</a:t>
            </a:r>
            <a:endParaRPr sz="2800">
              <a:latin typeface="Tahoma"/>
              <a:cs typeface="Tahoma"/>
            </a:endParaRPr>
          </a:p>
          <a:p>
            <a:pPr>
              <a:lnSpc>
                <a:spcPct val="100000"/>
              </a:lnSpc>
              <a:spcBef>
                <a:spcPts val="40"/>
              </a:spcBef>
              <a:buClr>
                <a:srgbClr val="BEBEBE"/>
              </a:buClr>
              <a:buFont typeface="Tahoma"/>
              <a:buAutoNum type="arabicPeriod" startAt="3"/>
            </a:pPr>
            <a:endParaRPr sz="4300">
              <a:latin typeface="Tahoma"/>
              <a:cs typeface="Tahoma"/>
            </a:endParaRPr>
          </a:p>
          <a:p>
            <a:pPr marL="527685" indent="-515620">
              <a:lnSpc>
                <a:spcPct val="100000"/>
              </a:lnSpc>
              <a:buAutoNum type="arabicPeriod" startAt="3"/>
              <a:tabLst>
                <a:tab pos="527685" algn="l"/>
                <a:tab pos="528320" algn="l"/>
              </a:tabLst>
            </a:pPr>
            <a:r>
              <a:rPr lang="en-US" sz="2800" b="1" spc="-70">
                <a:solidFill>
                  <a:srgbClr val="BEBEBE"/>
                </a:solidFill>
                <a:latin typeface="Tahoma"/>
                <a:cs typeface="Tahoma"/>
              </a:rPr>
              <a:t>Kết quả đạt được</a:t>
            </a:r>
          </a:p>
          <a:p>
            <a:pPr marL="527685" indent="-515620">
              <a:lnSpc>
                <a:spcPct val="100000"/>
              </a:lnSpc>
              <a:buAutoNum type="arabicPeriod" startAt="3"/>
              <a:tabLst>
                <a:tab pos="527685" algn="l"/>
                <a:tab pos="528320" algn="l"/>
              </a:tabLst>
            </a:pPr>
            <a:endParaRPr lang="en-US" sz="2800" b="1" spc="-70">
              <a:solidFill>
                <a:srgbClr val="BEBEBE"/>
              </a:solidFill>
              <a:latin typeface="Tahoma"/>
              <a:cs typeface="Tahoma"/>
            </a:endParaRPr>
          </a:p>
          <a:p>
            <a:pPr marL="527685" indent="-515620">
              <a:lnSpc>
                <a:spcPct val="100000"/>
              </a:lnSpc>
              <a:buAutoNum type="arabicPeriod" startAt="3"/>
              <a:tabLst>
                <a:tab pos="527685" algn="l"/>
                <a:tab pos="528320" algn="l"/>
              </a:tabLst>
            </a:pPr>
            <a:r>
              <a:rPr lang="en-US" sz="2800" b="1" spc="-70">
                <a:solidFill>
                  <a:srgbClr val="BEBEBE"/>
                </a:solidFill>
                <a:latin typeface="Tahoma"/>
                <a:cs typeface="Tahoma"/>
              </a:rPr>
              <a:t>Kết luận</a:t>
            </a:r>
            <a:endParaRPr sz="2800">
              <a:latin typeface="Tahoma"/>
              <a:cs typeface="Tahoma"/>
            </a:endParaRPr>
          </a:p>
        </p:txBody>
      </p:sp>
      <p:sp>
        <p:nvSpPr>
          <p:cNvPr id="31" name="object 31"/>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13</a:t>
            </a:fld>
            <a:endParaRPr spc="-7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457200" indent="-457200">
              <a:buFont typeface="Wingdings" panose="05000000000000000000" pitchFamily="2" charset="2"/>
              <a:buChar char="q"/>
            </a:pPr>
            <a:r>
              <a:rPr lang="en-US">
                <a:latin typeface="Tahoma" panose="020B0604030504040204" pitchFamily="34" charset="0"/>
                <a:ea typeface="Tahoma" panose="020B0604030504040204" pitchFamily="34" charset="0"/>
                <a:cs typeface="Tahoma" panose="020B0604030504040204" pitchFamily="34" charset="0"/>
              </a:rPr>
              <a:t>Sơ đồ khối tổng quan hệ thống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2C6F157A-C238-42AD-8872-641445B33E89}"/>
              </a:ext>
            </a:extLst>
          </p:cNvPr>
          <p:cNvSpPr txBox="1"/>
          <p:nvPr/>
        </p:nvSpPr>
        <p:spPr>
          <a:xfrm>
            <a:off x="3962400" y="5831420"/>
            <a:ext cx="6096000" cy="323165"/>
          </a:xfrm>
          <a:prstGeom prst="rect">
            <a:avLst/>
          </a:prstGeom>
          <a:noFill/>
        </p:spPr>
        <p:txBody>
          <a:bodyPr wrap="square">
            <a:spAutoFit/>
          </a:bodyPr>
          <a:lstStyle/>
          <a:p>
            <a:r>
              <a:rPr lang="en-US" sz="1500" i="1">
                <a:effectLst/>
                <a:latin typeface="Tahoma" panose="020B0604030504040204" pitchFamily="34" charset="0"/>
                <a:ea typeface="Tahoma" panose="020B0604030504040204" pitchFamily="34" charset="0"/>
                <a:cs typeface="Tahoma" panose="020B0604030504040204" pitchFamily="34" charset="0"/>
              </a:rPr>
              <a:t>           Sơ đồ khối tổng quan hệ thống</a:t>
            </a:r>
            <a:endParaRPr lang="en-US" sz="1500" i="1">
              <a:latin typeface="Tahoma" panose="020B0604030504040204" pitchFamily="34" charset="0"/>
              <a:ea typeface="Tahoma" panose="020B0604030504040204" pitchFamily="34" charset="0"/>
              <a:cs typeface="Tahoma" panose="020B0604030504040204" pitchFamily="34" charset="0"/>
            </a:endParaRPr>
          </a:p>
        </p:txBody>
      </p:sp>
      <p:grpSp>
        <p:nvGrpSpPr>
          <p:cNvPr id="9" name="Group 8">
            <a:extLst>
              <a:ext uri="{FF2B5EF4-FFF2-40B4-BE49-F238E27FC236}">
                <a16:creationId xmlns:a16="http://schemas.microsoft.com/office/drawing/2014/main" id="{0FBC9A1C-D324-F880-2A86-5F5DC5C160AB}"/>
              </a:ext>
            </a:extLst>
          </p:cNvPr>
          <p:cNvGrpSpPr/>
          <p:nvPr/>
        </p:nvGrpSpPr>
        <p:grpSpPr>
          <a:xfrm>
            <a:off x="2743200" y="954541"/>
            <a:ext cx="6248400" cy="4686300"/>
            <a:chOff x="2743200" y="954541"/>
            <a:chExt cx="6248400" cy="4686300"/>
          </a:xfrm>
        </p:grpSpPr>
        <p:grpSp>
          <p:nvGrpSpPr>
            <p:cNvPr id="8" name="Group 7">
              <a:extLst>
                <a:ext uri="{FF2B5EF4-FFF2-40B4-BE49-F238E27FC236}">
                  <a16:creationId xmlns:a16="http://schemas.microsoft.com/office/drawing/2014/main" id="{11B029EC-D666-7D05-E2CB-39DCAD476661}"/>
                </a:ext>
              </a:extLst>
            </p:cNvPr>
            <p:cNvGrpSpPr/>
            <p:nvPr/>
          </p:nvGrpSpPr>
          <p:grpSpPr>
            <a:xfrm>
              <a:off x="2743200" y="954541"/>
              <a:ext cx="6248400" cy="4686300"/>
              <a:chOff x="2743200" y="954541"/>
              <a:chExt cx="6248400" cy="4686300"/>
            </a:xfrm>
          </p:grpSpPr>
          <p:pic>
            <p:nvPicPr>
              <p:cNvPr id="3" name="Picture 2">
                <a:extLst>
                  <a:ext uri="{FF2B5EF4-FFF2-40B4-BE49-F238E27FC236}">
                    <a16:creationId xmlns:a16="http://schemas.microsoft.com/office/drawing/2014/main" id="{7FDAE5C1-806F-4345-D8AF-0EA1FA8FA523}"/>
                  </a:ext>
                </a:extLst>
              </p:cNvPr>
              <p:cNvPicPr>
                <a:picLocks noChangeAspect="1"/>
              </p:cNvPicPr>
              <p:nvPr/>
            </p:nvPicPr>
            <p:blipFill rotWithShape="1">
              <a:blip r:embed="rId3">
                <a:extLst>
                  <a:ext uri="{28A0092B-C50C-407E-A947-70E740481C1C}">
                    <a14:useLocalDpi xmlns:a14="http://schemas.microsoft.com/office/drawing/2010/main" val="0"/>
                  </a:ext>
                </a:extLst>
              </a:blip>
              <a:srcRect l="5513" t="7547" r="8846" b="6518"/>
              <a:stretch/>
            </p:blipFill>
            <p:spPr bwMode="auto">
              <a:xfrm>
                <a:off x="2743200" y="954541"/>
                <a:ext cx="6248400" cy="468630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6C6237ED-6BD1-6437-D031-6A5D20DC7044}"/>
                  </a:ext>
                </a:extLst>
              </p:cNvPr>
              <p:cNvPicPr>
                <a:picLocks noChangeAspect="1"/>
              </p:cNvPicPr>
              <p:nvPr/>
            </p:nvPicPr>
            <p:blipFill>
              <a:blip r:embed="rId4"/>
              <a:stretch>
                <a:fillRect/>
              </a:stretch>
            </p:blipFill>
            <p:spPr>
              <a:xfrm flipV="1">
                <a:off x="7239000" y="1905000"/>
                <a:ext cx="1371600" cy="76200"/>
              </a:xfrm>
              <a:prstGeom prst="rect">
                <a:avLst/>
              </a:prstGeom>
            </p:spPr>
          </p:pic>
          <p:pic>
            <p:nvPicPr>
              <p:cNvPr id="7" name="Picture 6">
                <a:extLst>
                  <a:ext uri="{FF2B5EF4-FFF2-40B4-BE49-F238E27FC236}">
                    <a16:creationId xmlns:a16="http://schemas.microsoft.com/office/drawing/2014/main" id="{EC4A1ED6-8EF1-D021-7049-B63CC24ED6C9}"/>
                  </a:ext>
                </a:extLst>
              </p:cNvPr>
              <p:cNvPicPr>
                <a:picLocks noChangeAspect="1"/>
              </p:cNvPicPr>
              <p:nvPr/>
            </p:nvPicPr>
            <p:blipFill>
              <a:blip r:embed="rId4"/>
              <a:stretch>
                <a:fillRect/>
              </a:stretch>
            </p:blipFill>
            <p:spPr>
              <a:xfrm flipV="1">
                <a:off x="7239000" y="2095579"/>
                <a:ext cx="1371600" cy="76200"/>
              </a:xfrm>
              <a:prstGeom prst="rect">
                <a:avLst/>
              </a:prstGeom>
            </p:spPr>
          </p:pic>
        </p:grpSp>
        <p:sp>
          <p:nvSpPr>
            <p:cNvPr id="5" name="Rectangle: Rounded Corners 4">
              <a:extLst>
                <a:ext uri="{FF2B5EF4-FFF2-40B4-BE49-F238E27FC236}">
                  <a16:creationId xmlns:a16="http://schemas.microsoft.com/office/drawing/2014/main" id="{A0FCCCE1-2961-4743-2383-4258AE2EAF56}"/>
                </a:ext>
              </a:extLst>
            </p:cNvPr>
            <p:cNvSpPr/>
            <p:nvPr/>
          </p:nvSpPr>
          <p:spPr>
            <a:xfrm>
              <a:off x="6934200" y="1048771"/>
              <a:ext cx="1981200" cy="708518"/>
            </a:xfrm>
            <a:prstGeom prst="roundRect">
              <a:avLst/>
            </a:prstGeom>
            <a:solidFill>
              <a:schemeClr val="bg1"/>
            </a:solidFill>
            <a:ln w="190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Server</a:t>
              </a:r>
            </a:p>
          </p:txBody>
        </p:sp>
      </p:grpSp>
    </p:spTree>
    <p:extLst>
      <p:ext uri="{BB962C8B-B14F-4D97-AF65-F5344CB8AC3E}">
        <p14:creationId xmlns:p14="http://schemas.microsoft.com/office/powerpoint/2010/main" val="200399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457200" indent="-457200">
              <a:buFont typeface="Wingdings" panose="05000000000000000000" pitchFamily="2" charset="2"/>
              <a:buChar char="q"/>
            </a:pPr>
            <a:r>
              <a:rPr lang="en-US">
                <a:latin typeface="Tahoma" panose="020B0604030504040204" pitchFamily="34" charset="0"/>
                <a:ea typeface="Tahoma" panose="020B0604030504040204" pitchFamily="34" charset="0"/>
                <a:cs typeface="Tahoma" panose="020B0604030504040204" pitchFamily="34" charset="0"/>
              </a:rPr>
              <a:t>Sơ đồ triển khai tổng quát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2C6F157A-C238-42AD-8872-641445B33E89}"/>
              </a:ext>
            </a:extLst>
          </p:cNvPr>
          <p:cNvSpPr txBox="1"/>
          <p:nvPr/>
        </p:nvSpPr>
        <p:spPr>
          <a:xfrm>
            <a:off x="4038600" y="5947859"/>
            <a:ext cx="6096000" cy="323165"/>
          </a:xfrm>
          <a:prstGeom prst="rect">
            <a:avLst/>
          </a:prstGeom>
          <a:noFill/>
        </p:spPr>
        <p:txBody>
          <a:bodyPr wrap="square">
            <a:spAutoFit/>
          </a:bodyPr>
          <a:lstStyle/>
          <a:p>
            <a:r>
              <a:rPr lang="en-US" sz="1500" i="1">
                <a:effectLst/>
                <a:latin typeface="Tahoma" panose="020B0604030504040204" pitchFamily="34" charset="0"/>
                <a:ea typeface="Tahoma" panose="020B0604030504040204" pitchFamily="34" charset="0"/>
                <a:cs typeface="Tahoma" panose="020B0604030504040204" pitchFamily="34" charset="0"/>
              </a:rPr>
              <a:t>           Sơ đồ triển khai tổng quát</a:t>
            </a:r>
            <a:endParaRPr lang="en-US" sz="1500" i="1">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02C4B1D9-3747-AE58-80EB-252FD3017A33}"/>
              </a:ext>
            </a:extLst>
          </p:cNvPr>
          <p:cNvGrpSpPr/>
          <p:nvPr/>
        </p:nvGrpSpPr>
        <p:grpSpPr>
          <a:xfrm>
            <a:off x="1828800" y="984654"/>
            <a:ext cx="8130201" cy="4888691"/>
            <a:chOff x="1828800" y="984654"/>
            <a:chExt cx="8130201" cy="4888691"/>
          </a:xfrm>
        </p:grpSpPr>
        <p:grpSp>
          <p:nvGrpSpPr>
            <p:cNvPr id="5" name="Group 4">
              <a:extLst>
                <a:ext uri="{FF2B5EF4-FFF2-40B4-BE49-F238E27FC236}">
                  <a16:creationId xmlns:a16="http://schemas.microsoft.com/office/drawing/2014/main" id="{6A05CFAE-0360-35B9-0CB7-A1094EED6912}"/>
                </a:ext>
              </a:extLst>
            </p:cNvPr>
            <p:cNvGrpSpPr/>
            <p:nvPr/>
          </p:nvGrpSpPr>
          <p:grpSpPr>
            <a:xfrm>
              <a:off x="1828800" y="984654"/>
              <a:ext cx="8130201" cy="4888691"/>
              <a:chOff x="1828800" y="984654"/>
              <a:chExt cx="8130201" cy="4888691"/>
            </a:xfrm>
          </p:grpSpPr>
          <p:pic>
            <p:nvPicPr>
              <p:cNvPr id="8" name="Picture 7">
                <a:extLst>
                  <a:ext uri="{FF2B5EF4-FFF2-40B4-BE49-F238E27FC236}">
                    <a16:creationId xmlns:a16="http://schemas.microsoft.com/office/drawing/2014/main" id="{FE9C0F7D-8612-9259-F971-672C4C84DF70}"/>
                  </a:ext>
                </a:extLst>
              </p:cNvPr>
              <p:cNvPicPr>
                <a:picLocks noChangeAspect="1"/>
              </p:cNvPicPr>
              <p:nvPr/>
            </p:nvPicPr>
            <p:blipFill>
              <a:blip r:embed="rId3"/>
              <a:stretch>
                <a:fillRect/>
              </a:stretch>
            </p:blipFill>
            <p:spPr>
              <a:xfrm>
                <a:off x="1828800" y="984654"/>
                <a:ext cx="8130201" cy="4888691"/>
              </a:xfrm>
              <a:prstGeom prst="rect">
                <a:avLst/>
              </a:prstGeom>
            </p:spPr>
          </p:pic>
          <p:sp>
            <p:nvSpPr>
              <p:cNvPr id="3" name="Rectangle: Rounded Corners 2">
                <a:extLst>
                  <a:ext uri="{FF2B5EF4-FFF2-40B4-BE49-F238E27FC236}">
                    <a16:creationId xmlns:a16="http://schemas.microsoft.com/office/drawing/2014/main" id="{CE4CB221-0819-5507-68FC-5F78DB7DDECE}"/>
                  </a:ext>
                </a:extLst>
              </p:cNvPr>
              <p:cNvSpPr/>
              <p:nvPr/>
            </p:nvSpPr>
            <p:spPr>
              <a:xfrm>
                <a:off x="7391400" y="1295400"/>
                <a:ext cx="1905000" cy="762000"/>
              </a:xfrm>
              <a:prstGeom prst="roundRect">
                <a:avLst/>
              </a:prstGeom>
              <a:solidFill>
                <a:schemeClr val="bg1"/>
              </a:solidFill>
              <a:ln w="1905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Server(Web/App)       </a:t>
                </a:r>
              </a:p>
            </p:txBody>
          </p:sp>
        </p:grpSp>
        <p:pic>
          <p:nvPicPr>
            <p:cNvPr id="6" name="Picture 5">
              <a:extLst>
                <a:ext uri="{FF2B5EF4-FFF2-40B4-BE49-F238E27FC236}">
                  <a16:creationId xmlns:a16="http://schemas.microsoft.com/office/drawing/2014/main" id="{02E84F1B-7720-D2A8-4898-647B297063F5}"/>
                </a:ext>
              </a:extLst>
            </p:cNvPr>
            <p:cNvPicPr>
              <a:picLocks noChangeAspect="1"/>
            </p:cNvPicPr>
            <p:nvPr/>
          </p:nvPicPr>
          <p:blipFill>
            <a:blip r:embed="rId4"/>
            <a:stretch>
              <a:fillRect/>
            </a:stretch>
          </p:blipFill>
          <p:spPr>
            <a:xfrm rot="1604294" flipV="1">
              <a:off x="6210680" y="1725406"/>
              <a:ext cx="1196197" cy="66455"/>
            </a:xfrm>
            <a:prstGeom prst="rect">
              <a:avLst/>
            </a:prstGeom>
          </p:spPr>
        </p:pic>
        <p:pic>
          <p:nvPicPr>
            <p:cNvPr id="11" name="Picture 10">
              <a:extLst>
                <a:ext uri="{FF2B5EF4-FFF2-40B4-BE49-F238E27FC236}">
                  <a16:creationId xmlns:a16="http://schemas.microsoft.com/office/drawing/2014/main" id="{A5008920-5432-7BA6-5304-9C01B3523C31}"/>
                </a:ext>
              </a:extLst>
            </p:cNvPr>
            <p:cNvPicPr>
              <a:picLocks noChangeAspect="1"/>
            </p:cNvPicPr>
            <p:nvPr/>
          </p:nvPicPr>
          <p:blipFill>
            <a:blip r:embed="rId4"/>
            <a:stretch>
              <a:fillRect/>
            </a:stretch>
          </p:blipFill>
          <p:spPr>
            <a:xfrm rot="1604294" flipV="1">
              <a:off x="6244208" y="2101091"/>
              <a:ext cx="1196197" cy="66455"/>
            </a:xfrm>
            <a:prstGeom prst="rect">
              <a:avLst/>
            </a:prstGeom>
          </p:spPr>
        </p:pic>
        <p:pic>
          <p:nvPicPr>
            <p:cNvPr id="12" name="Picture 11">
              <a:extLst>
                <a:ext uri="{FF2B5EF4-FFF2-40B4-BE49-F238E27FC236}">
                  <a16:creationId xmlns:a16="http://schemas.microsoft.com/office/drawing/2014/main" id="{62B4CBC0-130B-9E77-2C1F-CE11B4E8F771}"/>
                </a:ext>
              </a:extLst>
            </p:cNvPr>
            <p:cNvPicPr>
              <a:picLocks noChangeAspect="1"/>
            </p:cNvPicPr>
            <p:nvPr/>
          </p:nvPicPr>
          <p:blipFill>
            <a:blip r:embed="rId4"/>
            <a:stretch>
              <a:fillRect/>
            </a:stretch>
          </p:blipFill>
          <p:spPr>
            <a:xfrm rot="1604294" flipV="1">
              <a:off x="5903109" y="2322942"/>
              <a:ext cx="1196197" cy="66455"/>
            </a:xfrm>
            <a:prstGeom prst="rect">
              <a:avLst/>
            </a:prstGeom>
          </p:spPr>
        </p:pic>
      </p:grpSp>
    </p:spTree>
    <p:extLst>
      <p:ext uri="{BB962C8B-B14F-4D97-AF65-F5344CB8AC3E}">
        <p14:creationId xmlns:p14="http://schemas.microsoft.com/office/powerpoint/2010/main" val="1516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Lựa chọn khối MCU/Gateway</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graphicFrame>
        <p:nvGraphicFramePr>
          <p:cNvPr id="5" name="Table 4">
            <a:extLst>
              <a:ext uri="{FF2B5EF4-FFF2-40B4-BE49-F238E27FC236}">
                <a16:creationId xmlns:a16="http://schemas.microsoft.com/office/drawing/2014/main" id="{7B5592BD-DA43-7BB3-83BF-0AC0D563F6CE}"/>
              </a:ext>
            </a:extLst>
          </p:cNvPr>
          <p:cNvGraphicFramePr>
            <a:graphicFrameLocks noGrp="1"/>
          </p:cNvGraphicFramePr>
          <p:nvPr>
            <p:extLst>
              <p:ext uri="{D42A27DB-BD31-4B8C-83A1-F6EECF244321}">
                <p14:modId xmlns:p14="http://schemas.microsoft.com/office/powerpoint/2010/main" val="3043023144"/>
              </p:ext>
            </p:extLst>
          </p:nvPr>
        </p:nvGraphicFramePr>
        <p:xfrm>
          <a:off x="3886200" y="1524000"/>
          <a:ext cx="7772400" cy="4345630"/>
        </p:xfrm>
        <a:graphic>
          <a:graphicData uri="http://schemas.openxmlformats.org/drawingml/2006/table">
            <a:tbl>
              <a:tblPr firstRow="1" bandRow="1">
                <a:tableStyleId>{5940675A-B579-460E-94D1-54222C63F5DA}</a:tableStyleId>
              </a:tblPr>
              <a:tblGrid>
                <a:gridCol w="1943100">
                  <a:extLst>
                    <a:ext uri="{9D8B030D-6E8A-4147-A177-3AD203B41FA5}">
                      <a16:colId xmlns:a16="http://schemas.microsoft.com/office/drawing/2014/main" val="4184542869"/>
                    </a:ext>
                  </a:extLst>
                </a:gridCol>
                <a:gridCol w="1943100">
                  <a:extLst>
                    <a:ext uri="{9D8B030D-6E8A-4147-A177-3AD203B41FA5}">
                      <a16:colId xmlns:a16="http://schemas.microsoft.com/office/drawing/2014/main" val="572415818"/>
                    </a:ext>
                  </a:extLst>
                </a:gridCol>
                <a:gridCol w="1943100">
                  <a:extLst>
                    <a:ext uri="{9D8B030D-6E8A-4147-A177-3AD203B41FA5}">
                      <a16:colId xmlns:a16="http://schemas.microsoft.com/office/drawing/2014/main" val="2308444177"/>
                    </a:ext>
                  </a:extLst>
                </a:gridCol>
                <a:gridCol w="1943100">
                  <a:extLst>
                    <a:ext uri="{9D8B030D-6E8A-4147-A177-3AD203B41FA5}">
                      <a16:colId xmlns:a16="http://schemas.microsoft.com/office/drawing/2014/main" val="3825436054"/>
                    </a:ext>
                  </a:extLst>
                </a:gridCol>
              </a:tblGrid>
              <a:tr h="811322">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pPr algn="ctr"/>
                      <a:r>
                        <a:rPr lang="en-US" sz="1800" b="1" i="0" kern="1200">
                          <a:solidFill>
                            <a:schemeClr val="tx1"/>
                          </a:solidFill>
                          <a:effectLst/>
                          <a:latin typeface="Times New Roman" panose="02020603050405020304" pitchFamily="18" charset="0"/>
                          <a:ea typeface="+mn-ea"/>
                          <a:cs typeface="Times New Roman" panose="02020603050405020304" pitchFamily="18" charset="0"/>
                        </a:rPr>
                        <a:t>ESP32-D0WD</a:t>
                      </a:r>
                      <a:endParaRPr lang="en-US" b="1">
                        <a:latin typeface="Times New Roman" panose="02020603050405020304" pitchFamily="18" charset="0"/>
                        <a:cs typeface="Times New Roman" panose="02020603050405020304" pitchFamily="18" charset="0"/>
                      </a:endParaRPr>
                    </a:p>
                  </a:txBody>
                  <a:tcPr/>
                </a:tc>
                <a:tc>
                  <a:txBody>
                    <a:bodyPr/>
                    <a:lstStyle/>
                    <a:p>
                      <a:pPr algn="ctr"/>
                      <a:r>
                        <a:rPr lang="en-US" b="1">
                          <a:latin typeface="Times New Roman" panose="02020603050405020304" pitchFamily="18" charset="0"/>
                          <a:cs typeface="Times New Roman" panose="02020603050405020304" pitchFamily="18" charset="0"/>
                        </a:rPr>
                        <a:t>STM32F103C8T6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a:solidFill>
                            <a:schemeClr val="tx1"/>
                          </a:solidFill>
                          <a:effectLst/>
                          <a:latin typeface="Times New Roman" panose="02020603050405020304" pitchFamily="18" charset="0"/>
                          <a:ea typeface="+mn-ea"/>
                          <a:cs typeface="Times New Roman" panose="02020603050405020304" pitchFamily="18" charset="0"/>
                        </a:rPr>
                        <a:t>ESP-12E</a:t>
                      </a:r>
                      <a:endParaRPr lang="pl-PL" sz="1800" b="1" i="0" kern="120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846310335"/>
                  </a:ext>
                </a:extLst>
              </a:tr>
              <a:tr h="654977">
                <a:tc>
                  <a:txBody>
                    <a:bodyPr/>
                    <a:lstStyle/>
                    <a:p>
                      <a:r>
                        <a:rPr lang="en-US">
                          <a:latin typeface="Times New Roman" panose="02020603050405020304" pitchFamily="18" charset="0"/>
                          <a:cs typeface="Times New Roman" panose="02020603050405020304" pitchFamily="18" charset="0"/>
                        </a:rPr>
                        <a:t>Điện áp hoạt động</a:t>
                      </a:r>
                    </a:p>
                    <a:p>
                      <a:r>
                        <a:rPr lang="en-US">
                          <a:latin typeface="Times New Roman" panose="02020603050405020304" pitchFamily="18" charset="0"/>
                          <a:cs typeface="Times New Roman" panose="02020603050405020304" pitchFamily="18" charset="0"/>
                        </a:rPr>
                        <a:t>(VDC)</a:t>
                      </a:r>
                    </a:p>
                  </a:txBody>
                  <a:tcPr/>
                </a:tc>
                <a:tc>
                  <a:txBody>
                    <a:bodyPr/>
                    <a:lstStyle/>
                    <a:p>
                      <a:pPr algn="ctr"/>
                      <a:r>
                        <a:rPr lang="en-US">
                          <a:latin typeface="Times New Roman" panose="02020603050405020304" pitchFamily="18" charset="0"/>
                          <a:cs typeface="Times New Roman" panose="02020603050405020304" pitchFamily="18" charset="0"/>
                        </a:rPr>
                        <a:t>2.7 – 3.6</a:t>
                      </a:r>
                    </a:p>
                  </a:txBody>
                  <a:tcPr/>
                </a:tc>
                <a:tc>
                  <a:txBody>
                    <a:bodyPr/>
                    <a:lstStyle/>
                    <a:p>
                      <a:pPr algn="ctr"/>
                      <a:r>
                        <a:rPr lang="en-US">
                          <a:latin typeface="Times New Roman" panose="02020603050405020304" pitchFamily="18" charset="0"/>
                          <a:cs typeface="Times New Roman" panose="02020603050405020304" pitchFamily="18" charset="0"/>
                        </a:rPr>
                        <a:t>2.0 – 3.6</a:t>
                      </a:r>
                    </a:p>
                  </a:txBody>
                  <a:tcPr/>
                </a:tc>
                <a:tc>
                  <a:txBody>
                    <a:bodyPr/>
                    <a:lstStyle/>
                    <a:p>
                      <a:pPr algn="ctr"/>
                      <a:r>
                        <a:rPr lang="en-US">
                          <a:latin typeface="Times New Roman" panose="02020603050405020304" pitchFamily="18" charset="0"/>
                          <a:cs typeface="Times New Roman" panose="02020603050405020304" pitchFamily="18" charset="0"/>
                        </a:rPr>
                        <a:t>3.0 - 3.6</a:t>
                      </a:r>
                    </a:p>
                  </a:txBody>
                  <a:tcPr/>
                </a:tc>
                <a:extLst>
                  <a:ext uri="{0D108BD9-81ED-4DB2-BD59-A6C34878D82A}">
                    <a16:rowId xmlns:a16="http://schemas.microsoft.com/office/drawing/2014/main" val="3975614923"/>
                  </a:ext>
                </a:extLst>
              </a:tr>
              <a:tr h="654977">
                <a:tc>
                  <a:txBody>
                    <a:bodyPr/>
                    <a:lstStyle/>
                    <a:p>
                      <a:r>
                        <a:rPr lang="en-US">
                          <a:latin typeface="Times New Roman" panose="02020603050405020304" pitchFamily="18" charset="0"/>
                          <a:cs typeface="Times New Roman" panose="02020603050405020304" pitchFamily="18" charset="0"/>
                        </a:rPr>
                        <a:t>Dòng tiêu thụ (mA)</a:t>
                      </a:r>
                    </a:p>
                  </a:txBody>
                  <a:tcPr/>
                </a:tc>
                <a:tc>
                  <a:txBody>
                    <a:bodyPr/>
                    <a:lstStyle/>
                    <a:p>
                      <a:pPr algn="ctr"/>
                      <a:r>
                        <a:rPr lang="en-US">
                          <a:latin typeface="Times New Roman" panose="02020603050405020304" pitchFamily="18" charset="0"/>
                          <a:cs typeface="Times New Roman" panose="02020603050405020304" pitchFamily="18" charset="0"/>
                        </a:rPr>
                        <a:t> ~80</a:t>
                      </a:r>
                    </a:p>
                  </a:txBody>
                  <a:tcPr/>
                </a:tc>
                <a:tc>
                  <a:txBody>
                    <a:bodyPr/>
                    <a:lstStyle/>
                    <a:p>
                      <a:pPr algn="ctr"/>
                      <a:r>
                        <a:rPr lang="en-US">
                          <a:latin typeface="Times New Roman" panose="02020603050405020304" pitchFamily="18" charset="0"/>
                          <a:cs typeface="Times New Roman" panose="02020603050405020304" pitchFamily="18" charset="0"/>
                        </a:rPr>
                        <a:t>~30</a:t>
                      </a:r>
                    </a:p>
                  </a:txBody>
                  <a:tcPr/>
                </a:tc>
                <a:tc>
                  <a:txBody>
                    <a:bodyPr/>
                    <a:lstStyle/>
                    <a:p>
                      <a:pPr algn="ctr"/>
                      <a:r>
                        <a:rPr lang="en-US">
                          <a:latin typeface="Times New Roman" panose="02020603050405020304" pitchFamily="18" charset="0"/>
                          <a:cs typeface="Times New Roman" panose="02020603050405020304" pitchFamily="18" charset="0"/>
                        </a:rPr>
                        <a:t>~70</a:t>
                      </a:r>
                    </a:p>
                  </a:txBody>
                  <a:tcPr/>
                </a:tc>
                <a:extLst>
                  <a:ext uri="{0D108BD9-81ED-4DB2-BD59-A6C34878D82A}">
                    <a16:rowId xmlns:a16="http://schemas.microsoft.com/office/drawing/2014/main" val="151670034"/>
                  </a:ext>
                </a:extLst>
              </a:tr>
              <a:tr h="654977">
                <a:tc>
                  <a:txBody>
                    <a:bodyPr/>
                    <a:lstStyle/>
                    <a:p>
                      <a:r>
                        <a:rPr lang="en-US">
                          <a:latin typeface="Times New Roman" panose="02020603050405020304" pitchFamily="18" charset="0"/>
                          <a:cs typeface="Times New Roman" panose="02020603050405020304" pitchFamily="18" charset="0"/>
                        </a:rPr>
                        <a:t>Cổng giao tiếp</a:t>
                      </a:r>
                    </a:p>
                  </a:txBody>
                  <a:tcPr/>
                </a:tc>
                <a:tc>
                  <a:txBody>
                    <a:bodyPr/>
                    <a:lstStyle/>
                    <a:p>
                      <a:pPr algn="ctr"/>
                      <a:r>
                        <a:rPr lang="en-US" sz="1800" b="0" i="0" kern="1200">
                          <a:solidFill>
                            <a:schemeClr val="tx1"/>
                          </a:solidFill>
                          <a:effectLst/>
                          <a:latin typeface="Times New Roman" panose="02020603050405020304" pitchFamily="18" charset="0"/>
                          <a:ea typeface="+mn-ea"/>
                          <a:cs typeface="Times New Roman" panose="02020603050405020304" pitchFamily="18" charset="0"/>
                        </a:rPr>
                        <a:t>SD card, UART, SPI, SDIO, I2C, PWM, I2S, IR</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sz="1800" b="0" i="0" kern="1200">
                          <a:solidFill>
                            <a:schemeClr val="tx1"/>
                          </a:solidFill>
                          <a:effectLst/>
                          <a:latin typeface="Times New Roman" panose="02020603050405020304" pitchFamily="18" charset="0"/>
                          <a:ea typeface="+mn-ea"/>
                          <a:cs typeface="Times New Roman" panose="02020603050405020304" pitchFamily="18" charset="0"/>
                        </a:rPr>
                        <a:t>CAN, I2C, SPI, UART, USB,...</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UART, ADC, SPI, I2C, I2S</a:t>
                      </a:r>
                    </a:p>
                  </a:txBody>
                  <a:tcPr/>
                </a:tc>
                <a:extLst>
                  <a:ext uri="{0D108BD9-81ED-4DB2-BD59-A6C34878D82A}">
                    <a16:rowId xmlns:a16="http://schemas.microsoft.com/office/drawing/2014/main" val="1944412639"/>
                  </a:ext>
                </a:extLst>
              </a:tr>
              <a:tr h="6549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Tích hợp khả năng kết nối không dây</a:t>
                      </a:r>
                    </a:p>
                  </a:txBody>
                  <a:tcPr/>
                </a:tc>
                <a:tc>
                  <a:txBody>
                    <a:bodyPr/>
                    <a:lstStyle/>
                    <a:p>
                      <a:pPr algn="ctr"/>
                      <a:r>
                        <a:rPr lang="en-US">
                          <a:latin typeface="Times New Roman" panose="02020603050405020304" pitchFamily="18" charset="0"/>
                          <a:cs typeface="Times New Roman" panose="02020603050405020304" pitchFamily="18" charset="0"/>
                        </a:rPr>
                        <a:t>Có</a:t>
                      </a:r>
                    </a:p>
                  </a:txBody>
                  <a:tcPr/>
                </a:tc>
                <a:tc>
                  <a:txBody>
                    <a:bodyPr/>
                    <a:lstStyle/>
                    <a:p>
                      <a:pPr algn="ctr"/>
                      <a:r>
                        <a:rPr lang="en-US">
                          <a:latin typeface="Times New Roman" panose="02020603050405020304" pitchFamily="18" charset="0"/>
                          <a:cs typeface="Times New Roman" panose="02020603050405020304" pitchFamily="18" charset="0"/>
                        </a:rPr>
                        <a:t>Không</a:t>
                      </a:r>
                    </a:p>
                  </a:txBody>
                  <a:tcPr/>
                </a:tc>
                <a:tc>
                  <a:txBody>
                    <a:bodyPr/>
                    <a:lstStyle/>
                    <a:p>
                      <a:pPr algn="ctr"/>
                      <a:r>
                        <a:rPr lang="en-US">
                          <a:latin typeface="Times New Roman" panose="02020603050405020304" pitchFamily="18" charset="0"/>
                          <a:cs typeface="Times New Roman" panose="02020603050405020304" pitchFamily="18" charset="0"/>
                        </a:rPr>
                        <a:t>Có</a:t>
                      </a:r>
                    </a:p>
                  </a:txBody>
                  <a:tcPr/>
                </a:tc>
                <a:extLst>
                  <a:ext uri="{0D108BD9-81ED-4DB2-BD59-A6C34878D82A}">
                    <a16:rowId xmlns:a16="http://schemas.microsoft.com/office/drawing/2014/main" val="3215033900"/>
                  </a:ext>
                </a:extLst>
              </a:tr>
              <a:tr h="654977">
                <a:tc>
                  <a:txBody>
                    <a:bodyPr/>
                    <a:lstStyle/>
                    <a:p>
                      <a:r>
                        <a:rPr lang="en-US">
                          <a:latin typeface="Times New Roman" panose="02020603050405020304" pitchFamily="18" charset="0"/>
                          <a:cs typeface="Times New Roman" panose="02020603050405020304" pitchFamily="18" charset="0"/>
                        </a:rPr>
                        <a:t>Giá thành (nghìn VNĐ)</a:t>
                      </a:r>
                    </a:p>
                  </a:txBody>
                  <a:tcPr/>
                </a:tc>
                <a:tc>
                  <a:txBody>
                    <a:bodyPr/>
                    <a:lstStyle/>
                    <a:p>
                      <a:pPr algn="ctr"/>
                      <a:r>
                        <a:rPr lang="en-US">
                          <a:latin typeface="Times New Roman" panose="02020603050405020304" pitchFamily="18" charset="0"/>
                          <a:cs typeface="Times New Roman" panose="02020603050405020304" pitchFamily="18" charset="0"/>
                        </a:rPr>
                        <a:t>~50</a:t>
                      </a:r>
                    </a:p>
                  </a:txBody>
                  <a:tcPr/>
                </a:tc>
                <a:tc>
                  <a:txBody>
                    <a:bodyPr/>
                    <a:lstStyle/>
                    <a:p>
                      <a:pPr algn="ctr"/>
                      <a:r>
                        <a:rPr lang="en-US">
                          <a:latin typeface="Times New Roman" panose="02020603050405020304" pitchFamily="18" charset="0"/>
                          <a:cs typeface="Times New Roman" panose="02020603050405020304" pitchFamily="18" charset="0"/>
                        </a:rPr>
                        <a:t>~30</a:t>
                      </a:r>
                    </a:p>
                  </a:txBody>
                  <a:tcPr/>
                </a:tc>
                <a:tc>
                  <a:txBody>
                    <a:bodyPr/>
                    <a:lstStyle/>
                    <a:p>
                      <a:pPr algn="ctr"/>
                      <a:r>
                        <a:rPr lang="en-US">
                          <a:latin typeface="Times New Roman" panose="02020603050405020304" pitchFamily="18" charset="0"/>
                          <a:cs typeface="Times New Roman" panose="02020603050405020304" pitchFamily="18" charset="0"/>
                        </a:rPr>
                        <a:t>~70</a:t>
                      </a:r>
                    </a:p>
                  </a:txBody>
                  <a:tcPr/>
                </a:tc>
                <a:extLst>
                  <a:ext uri="{0D108BD9-81ED-4DB2-BD59-A6C34878D82A}">
                    <a16:rowId xmlns:a16="http://schemas.microsoft.com/office/drawing/2014/main" val="3054468015"/>
                  </a:ext>
                </a:extLst>
              </a:tr>
            </a:tbl>
          </a:graphicData>
        </a:graphic>
      </p:graphicFrame>
      <p:sp>
        <p:nvSpPr>
          <p:cNvPr id="7" name="TextBox 6">
            <a:extLst>
              <a:ext uri="{FF2B5EF4-FFF2-40B4-BE49-F238E27FC236}">
                <a16:creationId xmlns:a16="http://schemas.microsoft.com/office/drawing/2014/main" id="{A772FAD0-DC83-179C-B635-1600FF6DC206}"/>
              </a:ext>
            </a:extLst>
          </p:cNvPr>
          <p:cNvSpPr txBox="1"/>
          <p:nvPr/>
        </p:nvSpPr>
        <p:spPr>
          <a:xfrm flipH="1">
            <a:off x="338736" y="1517904"/>
            <a:ext cx="3242664" cy="3287695"/>
          </a:xfrm>
          <a:prstGeom prst="rect">
            <a:avLst/>
          </a:prstGeom>
          <a:noFill/>
        </p:spPr>
        <p:txBody>
          <a:bodyPr wrap="square">
            <a:spAutoFit/>
          </a:bodyPr>
          <a:lstStyle/>
          <a:p>
            <a:pPr algn="just">
              <a:lnSpc>
                <a:spcPct val="107000"/>
              </a:lnSpc>
              <a:spcAft>
                <a:spcPts val="800"/>
              </a:spcAft>
            </a:pPr>
            <a:r>
              <a:rPr lang="en-US" i="1" kern="100">
                <a:latin typeface="Tahoma" panose="020B0604030504040204" pitchFamily="34" charset="0"/>
                <a:ea typeface="Tahoma" panose="020B0604030504040204" pitchFamily="34" charset="0"/>
                <a:cs typeface="Tahoma" panose="020B0604030504040204" pitchFamily="34" charset="0"/>
              </a:rPr>
              <a:t>     </a:t>
            </a:r>
            <a:r>
              <a:rPr lang="en-US" sz="1800" i="1" kern="100">
                <a:effectLst/>
                <a:latin typeface="Tahoma" panose="020B0604030504040204" pitchFamily="34" charset="0"/>
                <a:ea typeface="Tahoma" panose="020B0604030504040204" pitchFamily="34" charset="0"/>
                <a:cs typeface="Tahoma" panose="020B0604030504040204" pitchFamily="34" charset="0"/>
              </a:rPr>
              <a:t>Tiêu chí ưu tiên</a:t>
            </a:r>
            <a:r>
              <a:rPr lang="en-US" sz="1800" kern="100">
                <a:effectLst/>
                <a:latin typeface="Tahoma" panose="020B0604030504040204" pitchFamily="34" charset="0"/>
                <a:ea typeface="Tahoma" panose="020B0604030504040204" pitchFamily="34" charset="0"/>
                <a:cs typeface="Tahoma" panose="020B0604030504040204" pitchFamily="34" charset="0"/>
              </a:rPr>
              <a:t>: Tích hợp khả năng kết nối </a:t>
            </a:r>
            <a:r>
              <a:rPr lang="en-US" kern="100">
                <a:latin typeface="Tahoma" panose="020B0604030504040204" pitchFamily="34" charset="0"/>
                <a:ea typeface="Tahoma" panose="020B0604030504040204" pitchFamily="34" charset="0"/>
                <a:cs typeface="Tahoma" panose="020B0604030504040204" pitchFamily="34" charset="0"/>
              </a:rPr>
              <a:t>không dây như Bluetooth, Wifi</a:t>
            </a:r>
            <a:r>
              <a:rPr lang="en-US" sz="1800" kern="100">
                <a:effectLst/>
                <a:latin typeface="Tahoma" panose="020B0604030504040204" pitchFamily="34" charset="0"/>
                <a:ea typeface="Tahoma" panose="020B0604030504040204" pitchFamily="34" charset="0"/>
                <a:cs typeface="Tahoma" panose="020B0604030504040204" pitchFamily="34" charset="0"/>
              </a:rPr>
              <a:t> , đủ chân giao tiếp cho các khối trong dự án, tin cậy cao, giá thành rẻ, dễ tiếp cận.</a:t>
            </a:r>
          </a:p>
          <a:p>
            <a:pPr algn="just">
              <a:lnSpc>
                <a:spcPct val="107000"/>
              </a:lnSpc>
              <a:spcAft>
                <a:spcPts val="800"/>
              </a:spcAft>
            </a:pPr>
            <a:r>
              <a:rPr lang="en-US" kern="100">
                <a:latin typeface="Tahoma" panose="020B0604030504040204" pitchFamily="34" charset="0"/>
                <a:ea typeface="Tahoma" panose="020B0604030504040204" pitchFamily="34" charset="0"/>
                <a:cs typeface="Tahoma" panose="020B0604030504040204" pitchFamily="34" charset="0"/>
              </a:rPr>
              <a:t>=&gt; </a:t>
            </a:r>
            <a:r>
              <a:rPr lang="en-US" kern="100">
                <a:solidFill>
                  <a:srgbClr val="0D0D0D"/>
                </a:solidFill>
                <a:highlight>
                  <a:srgbClr val="FFFFFF"/>
                </a:highlight>
                <a:latin typeface="Tahoma" panose="020B0604030504040204" pitchFamily="34" charset="0"/>
                <a:ea typeface="Tahoma" panose="020B0604030504040204" pitchFamily="34" charset="0"/>
                <a:cs typeface="Tahoma" panose="020B0604030504040204" pitchFamily="34" charset="0"/>
              </a:rPr>
              <a:t>C</a:t>
            </a:r>
            <a:r>
              <a:rPr lang="en-US" sz="1800" kern="100">
                <a:solidFill>
                  <a:srgbClr val="0D0D0D"/>
                </a:solidFill>
                <a:effectLst/>
                <a:highlight>
                  <a:srgbClr val="FFFFFF"/>
                </a:highlight>
                <a:latin typeface="Tahoma" panose="020B0604030504040204" pitchFamily="34" charset="0"/>
                <a:ea typeface="Tahoma" panose="020B0604030504040204" pitchFamily="34" charset="0"/>
                <a:cs typeface="Tahoma" panose="020B0604030504040204" pitchFamily="34" charset="0"/>
              </a:rPr>
              <a:t>họn chip </a:t>
            </a:r>
            <a:r>
              <a:rPr lang="en-US" sz="1800" b="1" kern="100">
                <a:solidFill>
                  <a:srgbClr val="0D0D0D"/>
                </a:solidFill>
                <a:effectLst/>
                <a:highlight>
                  <a:srgbClr val="FFFFFF"/>
                </a:highlight>
                <a:latin typeface="Tahoma" panose="020B0604030504040204" pitchFamily="34" charset="0"/>
                <a:ea typeface="Tahoma" panose="020B0604030504040204" pitchFamily="34" charset="0"/>
                <a:cs typeface="Tahoma" panose="020B0604030504040204" pitchFamily="34" charset="0"/>
              </a:rPr>
              <a:t>ESP32</a:t>
            </a:r>
            <a:r>
              <a:rPr lang="en-US" b="1" kern="100">
                <a:solidFill>
                  <a:srgbClr val="0D0D0D"/>
                </a:solidFill>
                <a:highlight>
                  <a:srgbClr val="FFFFFF"/>
                </a:highlight>
                <a:latin typeface="Tahoma" panose="020B0604030504040204" pitchFamily="34" charset="0"/>
                <a:ea typeface="Tahoma" panose="020B0604030504040204" pitchFamily="34" charset="0"/>
                <a:cs typeface="Tahoma" panose="020B0604030504040204" pitchFamily="34" charset="0"/>
              </a:rPr>
              <a:t>-</a:t>
            </a:r>
            <a:r>
              <a:rPr lang="en-US" sz="1800" b="1" kern="100">
                <a:solidFill>
                  <a:srgbClr val="0D0D0D"/>
                </a:solidFill>
                <a:effectLst/>
                <a:highlight>
                  <a:srgbClr val="FFFFFF"/>
                </a:highlight>
                <a:latin typeface="Tahoma" panose="020B0604030504040204" pitchFamily="34" charset="0"/>
                <a:ea typeface="Tahoma" panose="020B0604030504040204" pitchFamily="34" charset="0"/>
                <a:cs typeface="Tahoma" panose="020B0604030504040204" pitchFamily="34" charset="0"/>
              </a:rPr>
              <a:t>D0WD</a:t>
            </a:r>
            <a:r>
              <a:rPr lang="en-US" sz="1800" kern="100">
                <a:solidFill>
                  <a:srgbClr val="0D0D0D"/>
                </a:solidFill>
                <a:effectLst/>
                <a:highlight>
                  <a:srgbClr val="FFFFFF"/>
                </a:highlight>
                <a:latin typeface="Tahoma" panose="020B0604030504040204" pitchFamily="34" charset="0"/>
                <a:ea typeface="Tahoma" panose="020B0604030504040204" pitchFamily="34" charset="0"/>
                <a:cs typeface="Tahoma" panose="020B0604030504040204" pitchFamily="34" charset="0"/>
              </a:rPr>
              <a:t> cho khối vi điều khiển.</a:t>
            </a:r>
            <a:endParaRPr lang="en-US" sz="1800" kern="100">
              <a:effectLst/>
              <a:latin typeface="Tahoma" panose="020B0604030504040204" pitchFamily="34" charset="0"/>
              <a:ea typeface="Tahoma" panose="020B0604030504040204" pitchFamily="34" charset="0"/>
              <a:cs typeface="Tahoma" panose="020B0604030504040204" pitchFamily="34" charset="0"/>
            </a:endParaRPr>
          </a:p>
          <a:p>
            <a:pPr algn="just">
              <a:lnSpc>
                <a:spcPct val="107000"/>
              </a:lnSpc>
              <a:spcAft>
                <a:spcPts val="800"/>
              </a:spcAft>
            </a:pP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ECAE0F1-7967-075B-40E8-0A5232D53FF4}"/>
              </a:ext>
            </a:extLst>
          </p:cNvPr>
          <p:cNvSpPr txBox="1"/>
          <p:nvPr/>
        </p:nvSpPr>
        <p:spPr>
          <a:xfrm>
            <a:off x="4456495" y="1140488"/>
            <a:ext cx="6096000" cy="323165"/>
          </a:xfrm>
          <a:prstGeom prst="rect">
            <a:avLst/>
          </a:prstGeom>
          <a:noFill/>
        </p:spPr>
        <p:txBody>
          <a:bodyPr wrap="square">
            <a:spAutoFit/>
          </a:bodyPr>
          <a:lstStyle/>
          <a:p>
            <a:pPr algn="ctr"/>
            <a:r>
              <a:rPr lang="en-US" sz="1500" i="1">
                <a:effectLst/>
                <a:latin typeface="Tahoma" panose="020B0604030504040204" pitchFamily="34" charset="0"/>
                <a:ea typeface="Tahoma" panose="020B0604030504040204" pitchFamily="34" charset="0"/>
                <a:cs typeface="Tahoma" panose="020B0604030504040204" pitchFamily="34" charset="0"/>
              </a:rPr>
              <a:t>           </a:t>
            </a:r>
            <a:r>
              <a:rPr lang="en-US" sz="1500" i="1">
                <a:latin typeface="Tahoma" panose="020B0604030504040204" pitchFamily="34" charset="0"/>
                <a:ea typeface="Tahoma" panose="020B0604030504040204" pitchFamily="34" charset="0"/>
                <a:cs typeface="Tahoma" panose="020B0604030504040204" pitchFamily="34" charset="0"/>
              </a:rPr>
              <a:t>Bảng so sánh các chip vi điều khiển phổ biến</a:t>
            </a:r>
          </a:p>
        </p:txBody>
      </p:sp>
    </p:spTree>
    <p:extLst>
      <p:ext uri="{BB962C8B-B14F-4D97-AF65-F5344CB8AC3E}">
        <p14:creationId xmlns:p14="http://schemas.microsoft.com/office/powerpoint/2010/main" val="219682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Lựa chọn khối cảm biến</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B5592BD-DA43-7BB3-83BF-0AC0D563F6CE}"/>
                  </a:ext>
                </a:extLst>
              </p:cNvPr>
              <p:cNvGraphicFramePr>
                <a:graphicFrameLocks noGrp="1"/>
              </p:cNvGraphicFramePr>
              <p:nvPr>
                <p:extLst>
                  <p:ext uri="{D42A27DB-BD31-4B8C-83A1-F6EECF244321}">
                    <p14:modId xmlns:p14="http://schemas.microsoft.com/office/powerpoint/2010/main" val="3223486069"/>
                  </p:ext>
                </p:extLst>
              </p:nvPr>
            </p:nvGraphicFramePr>
            <p:xfrm>
              <a:off x="4620360" y="1745371"/>
              <a:ext cx="7162800" cy="4285390"/>
            </p:xfrm>
            <a:graphic>
              <a:graphicData uri="http://schemas.openxmlformats.org/drawingml/2006/table">
                <a:tbl>
                  <a:tblPr firstRow="1" bandRow="1">
                    <a:tableStyleId>{5940675A-B579-460E-94D1-54222C63F5DA}</a:tableStyleId>
                  </a:tblPr>
                  <a:tblGrid>
                    <a:gridCol w="1790700">
                      <a:extLst>
                        <a:ext uri="{9D8B030D-6E8A-4147-A177-3AD203B41FA5}">
                          <a16:colId xmlns:a16="http://schemas.microsoft.com/office/drawing/2014/main" val="4184542869"/>
                        </a:ext>
                      </a:extLst>
                    </a:gridCol>
                    <a:gridCol w="1790700">
                      <a:extLst>
                        <a:ext uri="{9D8B030D-6E8A-4147-A177-3AD203B41FA5}">
                          <a16:colId xmlns:a16="http://schemas.microsoft.com/office/drawing/2014/main" val="572415818"/>
                        </a:ext>
                      </a:extLst>
                    </a:gridCol>
                    <a:gridCol w="1790700">
                      <a:extLst>
                        <a:ext uri="{9D8B030D-6E8A-4147-A177-3AD203B41FA5}">
                          <a16:colId xmlns:a16="http://schemas.microsoft.com/office/drawing/2014/main" val="2308444177"/>
                        </a:ext>
                      </a:extLst>
                    </a:gridCol>
                    <a:gridCol w="1790700">
                      <a:extLst>
                        <a:ext uri="{9D8B030D-6E8A-4147-A177-3AD203B41FA5}">
                          <a16:colId xmlns:a16="http://schemas.microsoft.com/office/drawing/2014/main" val="3825436054"/>
                        </a:ext>
                      </a:extLst>
                    </a:gridCol>
                  </a:tblGrid>
                  <a:tr h="987997">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pPr algn="ctr"/>
                          <a:r>
                            <a:rPr lang="en-US" sz="1800" b="1" i="0" kern="1200">
                              <a:solidFill>
                                <a:schemeClr val="tx1"/>
                              </a:solidFill>
                              <a:effectLst/>
                              <a:latin typeface="Times New Roman" panose="02020603050405020304" pitchFamily="18" charset="0"/>
                              <a:ea typeface="+mn-ea"/>
                              <a:cs typeface="Times New Roman" panose="02020603050405020304" pitchFamily="18" charset="0"/>
                            </a:rPr>
                            <a:t>Cảm biến hồng ngoại arduino LM393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HC-SR501</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a:solidFill>
                                <a:schemeClr val="tx1"/>
                              </a:solidFill>
                              <a:effectLst/>
                              <a:latin typeface="Times New Roman" panose="02020603050405020304" pitchFamily="18" charset="0"/>
                              <a:ea typeface="+mn-ea"/>
                              <a:cs typeface="Times New Roman" panose="02020603050405020304" pitchFamily="18" charset="0"/>
                            </a:rPr>
                            <a:t>GY-906 MLX90614</a:t>
                          </a:r>
                        </a:p>
                      </a:txBody>
                      <a:tcPr/>
                    </a:tc>
                    <a:extLst>
                      <a:ext uri="{0D108BD9-81ED-4DB2-BD59-A6C34878D82A}">
                        <a16:rowId xmlns:a16="http://schemas.microsoft.com/office/drawing/2014/main" val="3846310335"/>
                      </a:ext>
                    </a:extLst>
                  </a:tr>
                  <a:tr h="707694">
                    <a:tc>
                      <a:txBody>
                        <a:bodyPr/>
                        <a:lstStyle/>
                        <a:p>
                          <a:r>
                            <a:rPr lang="en-US">
                              <a:latin typeface="Times New Roman" panose="02020603050405020304" pitchFamily="18" charset="0"/>
                              <a:cs typeface="Times New Roman" panose="02020603050405020304" pitchFamily="18" charset="0"/>
                            </a:rPr>
                            <a:t>Điện áp hoạt động (VDC)</a:t>
                          </a:r>
                        </a:p>
                      </a:txBody>
                      <a:tcPr/>
                    </a:tc>
                    <a:tc>
                      <a:txBody>
                        <a:bodyPr/>
                        <a:lstStyle/>
                        <a:p>
                          <a:pPr algn="ctr"/>
                          <a:r>
                            <a:rPr lang="en-US">
                              <a:latin typeface="Times New Roman" panose="02020603050405020304" pitchFamily="18" charset="0"/>
                              <a:cs typeface="Times New Roman" panose="02020603050405020304" pitchFamily="18" charset="0"/>
                            </a:rPr>
                            <a:t>3.3 – 5</a:t>
                          </a:r>
                        </a:p>
                      </a:txBody>
                      <a:tcPr/>
                    </a:tc>
                    <a:tc>
                      <a:txBody>
                        <a:bodyPr/>
                        <a:lstStyle/>
                        <a:p>
                          <a:pPr algn="ctr"/>
                          <a:r>
                            <a:rPr lang="en-US">
                              <a:latin typeface="Times New Roman" panose="02020603050405020304" pitchFamily="18" charset="0"/>
                              <a:cs typeface="Times New Roman" panose="02020603050405020304" pitchFamily="18" charset="0"/>
                            </a:rPr>
                            <a:t>3.8  – 5</a:t>
                          </a:r>
                        </a:p>
                      </a:txBody>
                      <a:tcPr/>
                    </a:tc>
                    <a:tc>
                      <a:txBody>
                        <a:bodyPr/>
                        <a:lstStyle/>
                        <a:p>
                          <a:pPr algn="ctr"/>
                          <a:r>
                            <a:rPr lang="en-US">
                              <a:latin typeface="Times New Roman" panose="02020603050405020304" pitchFamily="18" charset="0"/>
                              <a:cs typeface="Times New Roman" panose="02020603050405020304" pitchFamily="18" charset="0"/>
                            </a:rPr>
                            <a:t>3.3 - 5.5</a:t>
                          </a:r>
                        </a:p>
                      </a:txBody>
                      <a:tcPr/>
                    </a:tc>
                    <a:extLst>
                      <a:ext uri="{0D108BD9-81ED-4DB2-BD59-A6C34878D82A}">
                        <a16:rowId xmlns:a16="http://schemas.microsoft.com/office/drawing/2014/main" val="3975614923"/>
                      </a:ext>
                    </a:extLst>
                  </a:tr>
                  <a:tr h="662805">
                    <a:tc>
                      <a:txBody>
                        <a:bodyPr/>
                        <a:lstStyle/>
                        <a:p>
                          <a:r>
                            <a:rPr lang="en-US">
                              <a:latin typeface="Times New Roman" panose="02020603050405020304" pitchFamily="18" charset="0"/>
                              <a:cs typeface="Times New Roman" panose="02020603050405020304" pitchFamily="18" charset="0"/>
                            </a:rPr>
                            <a:t>Dòng tiêu thụ (mA)</a:t>
                          </a:r>
                        </a:p>
                      </a:txBody>
                      <a:tcPr/>
                    </a:tc>
                    <a:tc>
                      <a:txBody>
                        <a:bodyPr/>
                        <a:lstStyle/>
                        <a:p>
                          <a:pPr algn="ctr"/>
                          <a:r>
                            <a:rPr lang="it-IT">
                              <a:latin typeface="Times New Roman" panose="02020603050405020304" pitchFamily="18" charset="0"/>
                              <a:cs typeface="Times New Roman" panose="02020603050405020304" pitchFamily="18" charset="0"/>
                            </a:rPr>
                            <a:t>23 - 43</a:t>
                          </a:r>
                        </a:p>
                      </a:txBody>
                      <a:tcPr/>
                    </a:tc>
                    <a:tc>
                      <a:txBody>
                        <a:bodyPr/>
                        <a:lstStyle/>
                        <a:p>
                          <a:pPr algn="ctr"/>
                          <a:r>
                            <a:rPr lang="en-US">
                              <a:latin typeface="Times New Roman" panose="02020603050405020304" pitchFamily="18" charset="0"/>
                              <a:cs typeface="Times New Roman" panose="02020603050405020304" pitchFamily="18" charset="0"/>
                            </a:rPr>
                            <a:t>~50</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10</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−3</m:t>
                                  </m:r>
                                </m:sup>
                              </m:sSup>
                            </m:oMath>
                          </a14:m>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~25</a:t>
                          </a:r>
                        </a:p>
                      </a:txBody>
                      <a:tcPr/>
                    </a:tc>
                    <a:extLst>
                      <a:ext uri="{0D108BD9-81ED-4DB2-BD59-A6C34878D82A}">
                        <a16:rowId xmlns:a16="http://schemas.microsoft.com/office/drawing/2014/main" val="151670034"/>
                      </a:ext>
                    </a:extLst>
                  </a:tr>
                  <a:tr h="707694">
                    <a:tc>
                      <a:txBody>
                        <a:bodyPr/>
                        <a:lstStyle/>
                        <a:p>
                          <a:r>
                            <a:rPr lang="en-US">
                              <a:latin typeface="Times New Roman" panose="02020603050405020304" pitchFamily="18" charset="0"/>
                              <a:cs typeface="Times New Roman" panose="02020603050405020304" pitchFamily="18" charset="0"/>
                            </a:rPr>
                            <a:t>Khoảng cách phát hiện (cm)</a:t>
                          </a:r>
                        </a:p>
                      </a:txBody>
                      <a:tcPr/>
                    </a:tc>
                    <a:tc>
                      <a:txBody>
                        <a:bodyPr/>
                        <a:lstStyle/>
                        <a:p>
                          <a:pPr algn="ctr"/>
                          <a:r>
                            <a:rPr lang="en-US" sz="1800" b="0" i="0" kern="1200">
                              <a:solidFill>
                                <a:schemeClr val="tx1"/>
                              </a:solidFill>
                              <a:effectLst/>
                              <a:latin typeface="Times New Roman" panose="02020603050405020304" pitchFamily="18" charset="0"/>
                              <a:ea typeface="+mn-ea"/>
                              <a:cs typeface="Times New Roman" panose="02020603050405020304" pitchFamily="18" charset="0"/>
                            </a:rPr>
                            <a:t>2-30</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sz="1800" b="0" i="0" kern="1200">
                              <a:solidFill>
                                <a:schemeClr val="tx1"/>
                              </a:solidFill>
                              <a:effectLst/>
                              <a:latin typeface="Times New Roman" panose="02020603050405020304" pitchFamily="18" charset="0"/>
                              <a:ea typeface="+mn-ea"/>
                              <a:cs typeface="Times New Roman" panose="02020603050405020304" pitchFamily="18" charset="0"/>
                            </a:rPr>
                            <a:t>&lt;600</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&lt;100</a:t>
                          </a:r>
                        </a:p>
                      </a:txBody>
                      <a:tcPr/>
                    </a:tc>
                    <a:extLst>
                      <a:ext uri="{0D108BD9-81ED-4DB2-BD59-A6C34878D82A}">
                        <a16:rowId xmlns:a16="http://schemas.microsoft.com/office/drawing/2014/main" val="1944412639"/>
                      </a:ext>
                    </a:extLst>
                  </a:tr>
                  <a:tr h="5115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Đầu ra</a:t>
                          </a:r>
                        </a:p>
                      </a:txBody>
                      <a:tcPr/>
                    </a:tc>
                    <a:tc>
                      <a:txBody>
                        <a:bodyPr/>
                        <a:lstStyle/>
                        <a:p>
                          <a:pPr algn="ctr"/>
                          <a:r>
                            <a:rPr lang="en-US">
                              <a:latin typeface="Times New Roman" panose="02020603050405020304" pitchFamily="18" charset="0"/>
                              <a:cs typeface="Times New Roman" panose="02020603050405020304" pitchFamily="18" charset="0"/>
                            </a:rPr>
                            <a:t>Số</a:t>
                          </a:r>
                        </a:p>
                      </a:txBody>
                      <a:tcPr/>
                    </a:tc>
                    <a:tc>
                      <a:txBody>
                        <a:bodyPr/>
                        <a:lstStyle/>
                        <a:p>
                          <a:pPr algn="ctr"/>
                          <a:r>
                            <a:rPr lang="en-US">
                              <a:latin typeface="Times New Roman" panose="02020603050405020304" pitchFamily="18" charset="0"/>
                              <a:cs typeface="Times New Roman" panose="02020603050405020304" pitchFamily="18" charset="0"/>
                            </a:rPr>
                            <a:t>Số</a:t>
                          </a:r>
                        </a:p>
                      </a:txBody>
                      <a:tcPr/>
                    </a:tc>
                    <a:tc>
                      <a:txBody>
                        <a:bodyPr/>
                        <a:lstStyle/>
                        <a:p>
                          <a:pPr algn="ctr"/>
                          <a:r>
                            <a:rPr lang="en-US">
                              <a:latin typeface="Times New Roman" panose="02020603050405020304" pitchFamily="18" charset="0"/>
                              <a:cs typeface="Times New Roman" panose="02020603050405020304" pitchFamily="18" charset="0"/>
                            </a:rPr>
                            <a:t>Tương tự</a:t>
                          </a:r>
                        </a:p>
                      </a:txBody>
                      <a:tcPr/>
                    </a:tc>
                    <a:extLst>
                      <a:ext uri="{0D108BD9-81ED-4DB2-BD59-A6C34878D82A}">
                        <a16:rowId xmlns:a16="http://schemas.microsoft.com/office/drawing/2014/main" val="3215033900"/>
                      </a:ext>
                    </a:extLst>
                  </a:tr>
                  <a:tr h="707694">
                    <a:tc>
                      <a:txBody>
                        <a:bodyPr/>
                        <a:lstStyle/>
                        <a:p>
                          <a:r>
                            <a:rPr lang="en-US">
                              <a:latin typeface="Times New Roman" panose="02020603050405020304" pitchFamily="18" charset="0"/>
                              <a:cs typeface="Times New Roman" panose="02020603050405020304" pitchFamily="18" charset="0"/>
                            </a:rPr>
                            <a:t>Giá thành (nghìn VNĐ)</a:t>
                          </a:r>
                        </a:p>
                      </a:txBody>
                      <a:tcPr/>
                    </a:tc>
                    <a:tc>
                      <a:txBody>
                        <a:bodyPr/>
                        <a:lstStyle/>
                        <a:p>
                          <a:pPr algn="ctr"/>
                          <a:r>
                            <a:rPr lang="en-US">
                              <a:latin typeface="Times New Roman" panose="02020603050405020304" pitchFamily="18" charset="0"/>
                              <a:cs typeface="Times New Roman" panose="02020603050405020304" pitchFamily="18" charset="0"/>
                            </a:rPr>
                            <a:t>~20</a:t>
                          </a:r>
                        </a:p>
                      </a:txBody>
                      <a:tcPr/>
                    </a:tc>
                    <a:tc>
                      <a:txBody>
                        <a:bodyPr/>
                        <a:lstStyle/>
                        <a:p>
                          <a:pPr algn="ctr"/>
                          <a:r>
                            <a:rPr lang="en-US">
                              <a:latin typeface="Times New Roman" panose="02020603050405020304" pitchFamily="18" charset="0"/>
                              <a:cs typeface="Times New Roman" panose="02020603050405020304" pitchFamily="18" charset="0"/>
                            </a:rPr>
                            <a:t>~60</a:t>
                          </a:r>
                        </a:p>
                      </a:txBody>
                      <a:tcPr/>
                    </a:tc>
                    <a:tc>
                      <a:txBody>
                        <a:bodyPr/>
                        <a:lstStyle/>
                        <a:p>
                          <a:pPr algn="ctr"/>
                          <a:r>
                            <a:rPr lang="en-US">
                              <a:latin typeface="Times New Roman" panose="02020603050405020304" pitchFamily="18" charset="0"/>
                              <a:cs typeface="Times New Roman" panose="02020603050405020304" pitchFamily="18" charset="0"/>
                            </a:rPr>
                            <a:t>~120</a:t>
                          </a:r>
                        </a:p>
                      </a:txBody>
                      <a:tcPr/>
                    </a:tc>
                    <a:extLst>
                      <a:ext uri="{0D108BD9-81ED-4DB2-BD59-A6C34878D82A}">
                        <a16:rowId xmlns:a16="http://schemas.microsoft.com/office/drawing/2014/main" val="3054468015"/>
                      </a:ext>
                    </a:extLst>
                  </a:tr>
                </a:tbl>
              </a:graphicData>
            </a:graphic>
          </p:graphicFrame>
        </mc:Choice>
        <mc:Fallback xmlns="">
          <p:graphicFrame>
            <p:nvGraphicFramePr>
              <p:cNvPr id="5" name="Table 4">
                <a:extLst>
                  <a:ext uri="{FF2B5EF4-FFF2-40B4-BE49-F238E27FC236}">
                    <a16:creationId xmlns:a16="http://schemas.microsoft.com/office/drawing/2014/main" id="{7B5592BD-DA43-7BB3-83BF-0AC0D563F6CE}"/>
                  </a:ext>
                </a:extLst>
              </p:cNvPr>
              <p:cNvGraphicFramePr>
                <a:graphicFrameLocks noGrp="1"/>
              </p:cNvGraphicFramePr>
              <p:nvPr>
                <p:extLst>
                  <p:ext uri="{D42A27DB-BD31-4B8C-83A1-F6EECF244321}">
                    <p14:modId xmlns:p14="http://schemas.microsoft.com/office/powerpoint/2010/main" val="3223486069"/>
                  </p:ext>
                </p:extLst>
              </p:nvPr>
            </p:nvGraphicFramePr>
            <p:xfrm>
              <a:off x="4620360" y="1745371"/>
              <a:ext cx="7162800" cy="4285390"/>
            </p:xfrm>
            <a:graphic>
              <a:graphicData uri="http://schemas.openxmlformats.org/drawingml/2006/table">
                <a:tbl>
                  <a:tblPr firstRow="1" bandRow="1">
                    <a:tableStyleId>{5940675A-B579-460E-94D1-54222C63F5DA}</a:tableStyleId>
                  </a:tblPr>
                  <a:tblGrid>
                    <a:gridCol w="1790700">
                      <a:extLst>
                        <a:ext uri="{9D8B030D-6E8A-4147-A177-3AD203B41FA5}">
                          <a16:colId xmlns:a16="http://schemas.microsoft.com/office/drawing/2014/main" val="4184542869"/>
                        </a:ext>
                      </a:extLst>
                    </a:gridCol>
                    <a:gridCol w="1790700">
                      <a:extLst>
                        <a:ext uri="{9D8B030D-6E8A-4147-A177-3AD203B41FA5}">
                          <a16:colId xmlns:a16="http://schemas.microsoft.com/office/drawing/2014/main" val="572415818"/>
                        </a:ext>
                      </a:extLst>
                    </a:gridCol>
                    <a:gridCol w="1790700">
                      <a:extLst>
                        <a:ext uri="{9D8B030D-6E8A-4147-A177-3AD203B41FA5}">
                          <a16:colId xmlns:a16="http://schemas.microsoft.com/office/drawing/2014/main" val="2308444177"/>
                        </a:ext>
                      </a:extLst>
                    </a:gridCol>
                    <a:gridCol w="1790700">
                      <a:extLst>
                        <a:ext uri="{9D8B030D-6E8A-4147-A177-3AD203B41FA5}">
                          <a16:colId xmlns:a16="http://schemas.microsoft.com/office/drawing/2014/main" val="3825436054"/>
                        </a:ext>
                      </a:extLst>
                    </a:gridCol>
                  </a:tblGrid>
                  <a:tr h="987997">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pPr algn="ctr"/>
                          <a:r>
                            <a:rPr lang="en-US" sz="1800" b="1" i="0" kern="1200">
                              <a:solidFill>
                                <a:schemeClr val="tx1"/>
                              </a:solidFill>
                              <a:effectLst/>
                              <a:latin typeface="Times New Roman" panose="02020603050405020304" pitchFamily="18" charset="0"/>
                              <a:ea typeface="+mn-ea"/>
                              <a:cs typeface="Times New Roman" panose="02020603050405020304" pitchFamily="18" charset="0"/>
                            </a:rPr>
                            <a:t>Cảm biến hồng ngoại arduino LM393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HC-SR501</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a:solidFill>
                                <a:schemeClr val="tx1"/>
                              </a:solidFill>
                              <a:effectLst/>
                              <a:latin typeface="Times New Roman" panose="02020603050405020304" pitchFamily="18" charset="0"/>
                              <a:ea typeface="+mn-ea"/>
                              <a:cs typeface="Times New Roman" panose="02020603050405020304" pitchFamily="18" charset="0"/>
                            </a:rPr>
                            <a:t>GY-906 MLX90614</a:t>
                          </a:r>
                        </a:p>
                      </a:txBody>
                      <a:tcPr/>
                    </a:tc>
                    <a:extLst>
                      <a:ext uri="{0D108BD9-81ED-4DB2-BD59-A6C34878D82A}">
                        <a16:rowId xmlns:a16="http://schemas.microsoft.com/office/drawing/2014/main" val="3846310335"/>
                      </a:ext>
                    </a:extLst>
                  </a:tr>
                  <a:tr h="707694">
                    <a:tc>
                      <a:txBody>
                        <a:bodyPr/>
                        <a:lstStyle/>
                        <a:p>
                          <a:r>
                            <a:rPr lang="en-US">
                              <a:latin typeface="Times New Roman" panose="02020603050405020304" pitchFamily="18" charset="0"/>
                              <a:cs typeface="Times New Roman" panose="02020603050405020304" pitchFamily="18" charset="0"/>
                            </a:rPr>
                            <a:t>Điện áp hoạt động (VDC)</a:t>
                          </a:r>
                        </a:p>
                      </a:txBody>
                      <a:tcPr/>
                    </a:tc>
                    <a:tc>
                      <a:txBody>
                        <a:bodyPr/>
                        <a:lstStyle/>
                        <a:p>
                          <a:pPr algn="ctr"/>
                          <a:r>
                            <a:rPr lang="en-US">
                              <a:latin typeface="Times New Roman" panose="02020603050405020304" pitchFamily="18" charset="0"/>
                              <a:cs typeface="Times New Roman" panose="02020603050405020304" pitchFamily="18" charset="0"/>
                            </a:rPr>
                            <a:t>3.3 – 5</a:t>
                          </a:r>
                        </a:p>
                      </a:txBody>
                      <a:tcPr/>
                    </a:tc>
                    <a:tc>
                      <a:txBody>
                        <a:bodyPr/>
                        <a:lstStyle/>
                        <a:p>
                          <a:pPr algn="ctr"/>
                          <a:r>
                            <a:rPr lang="en-US">
                              <a:latin typeface="Times New Roman" panose="02020603050405020304" pitchFamily="18" charset="0"/>
                              <a:cs typeface="Times New Roman" panose="02020603050405020304" pitchFamily="18" charset="0"/>
                            </a:rPr>
                            <a:t>3.8  – 5</a:t>
                          </a:r>
                        </a:p>
                      </a:txBody>
                      <a:tcPr/>
                    </a:tc>
                    <a:tc>
                      <a:txBody>
                        <a:bodyPr/>
                        <a:lstStyle/>
                        <a:p>
                          <a:pPr algn="ctr"/>
                          <a:r>
                            <a:rPr lang="en-US">
                              <a:latin typeface="Times New Roman" panose="02020603050405020304" pitchFamily="18" charset="0"/>
                              <a:cs typeface="Times New Roman" panose="02020603050405020304" pitchFamily="18" charset="0"/>
                            </a:rPr>
                            <a:t>3.3 - 5.5</a:t>
                          </a:r>
                        </a:p>
                      </a:txBody>
                      <a:tcPr/>
                    </a:tc>
                    <a:extLst>
                      <a:ext uri="{0D108BD9-81ED-4DB2-BD59-A6C34878D82A}">
                        <a16:rowId xmlns:a16="http://schemas.microsoft.com/office/drawing/2014/main" val="3975614923"/>
                      </a:ext>
                    </a:extLst>
                  </a:tr>
                  <a:tr h="662805">
                    <a:tc>
                      <a:txBody>
                        <a:bodyPr/>
                        <a:lstStyle/>
                        <a:p>
                          <a:r>
                            <a:rPr lang="en-US">
                              <a:latin typeface="Times New Roman" panose="02020603050405020304" pitchFamily="18" charset="0"/>
                              <a:cs typeface="Times New Roman" panose="02020603050405020304" pitchFamily="18" charset="0"/>
                            </a:rPr>
                            <a:t>Dòng tiêu thụ (mA)</a:t>
                          </a:r>
                        </a:p>
                      </a:txBody>
                      <a:tcPr/>
                    </a:tc>
                    <a:tc>
                      <a:txBody>
                        <a:bodyPr/>
                        <a:lstStyle/>
                        <a:p>
                          <a:pPr algn="ctr"/>
                          <a:r>
                            <a:rPr lang="it-IT">
                              <a:latin typeface="Times New Roman" panose="02020603050405020304" pitchFamily="18" charset="0"/>
                              <a:cs typeface="Times New Roman" panose="02020603050405020304" pitchFamily="18" charset="0"/>
                            </a:rPr>
                            <a:t>23 - 43</a:t>
                          </a:r>
                        </a:p>
                      </a:txBody>
                      <a:tcPr/>
                    </a:tc>
                    <a:tc>
                      <a:txBody>
                        <a:bodyPr/>
                        <a:lstStyle/>
                        <a:p>
                          <a:endParaRPr lang="en-US"/>
                        </a:p>
                      </a:txBody>
                      <a:tcPr>
                        <a:blipFill>
                          <a:blip r:embed="rId3"/>
                          <a:stretch>
                            <a:fillRect l="-200340" t="-263889" r="-101020" b="-297222"/>
                          </a:stretch>
                        </a:blipFill>
                      </a:tcPr>
                    </a:tc>
                    <a:tc>
                      <a:txBody>
                        <a:bodyPr/>
                        <a:lstStyle/>
                        <a:p>
                          <a:pPr algn="ctr"/>
                          <a:r>
                            <a:rPr lang="en-US">
                              <a:latin typeface="Times New Roman" panose="02020603050405020304" pitchFamily="18" charset="0"/>
                              <a:cs typeface="Times New Roman" panose="02020603050405020304" pitchFamily="18" charset="0"/>
                            </a:rPr>
                            <a:t>~25</a:t>
                          </a:r>
                        </a:p>
                      </a:txBody>
                      <a:tcPr/>
                    </a:tc>
                    <a:extLst>
                      <a:ext uri="{0D108BD9-81ED-4DB2-BD59-A6C34878D82A}">
                        <a16:rowId xmlns:a16="http://schemas.microsoft.com/office/drawing/2014/main" val="151670034"/>
                      </a:ext>
                    </a:extLst>
                  </a:tr>
                  <a:tr h="707694">
                    <a:tc>
                      <a:txBody>
                        <a:bodyPr/>
                        <a:lstStyle/>
                        <a:p>
                          <a:r>
                            <a:rPr lang="en-US">
                              <a:latin typeface="Times New Roman" panose="02020603050405020304" pitchFamily="18" charset="0"/>
                              <a:cs typeface="Times New Roman" panose="02020603050405020304" pitchFamily="18" charset="0"/>
                            </a:rPr>
                            <a:t>Khoảng cách phát hiện (cm)</a:t>
                          </a:r>
                        </a:p>
                      </a:txBody>
                      <a:tcPr/>
                    </a:tc>
                    <a:tc>
                      <a:txBody>
                        <a:bodyPr/>
                        <a:lstStyle/>
                        <a:p>
                          <a:pPr algn="ctr"/>
                          <a:r>
                            <a:rPr lang="en-US" sz="1800" b="0" i="0" kern="1200">
                              <a:solidFill>
                                <a:schemeClr val="tx1"/>
                              </a:solidFill>
                              <a:effectLst/>
                              <a:latin typeface="Times New Roman" panose="02020603050405020304" pitchFamily="18" charset="0"/>
                              <a:ea typeface="+mn-ea"/>
                              <a:cs typeface="Times New Roman" panose="02020603050405020304" pitchFamily="18" charset="0"/>
                            </a:rPr>
                            <a:t>2-30</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sz="1800" b="0" i="0" kern="1200">
                              <a:solidFill>
                                <a:schemeClr val="tx1"/>
                              </a:solidFill>
                              <a:effectLst/>
                              <a:latin typeface="Times New Roman" panose="02020603050405020304" pitchFamily="18" charset="0"/>
                              <a:ea typeface="+mn-ea"/>
                              <a:cs typeface="Times New Roman" panose="02020603050405020304" pitchFamily="18" charset="0"/>
                            </a:rPr>
                            <a:t>&lt;600</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&lt;100</a:t>
                          </a:r>
                        </a:p>
                      </a:txBody>
                      <a:tcPr/>
                    </a:tc>
                    <a:extLst>
                      <a:ext uri="{0D108BD9-81ED-4DB2-BD59-A6C34878D82A}">
                        <a16:rowId xmlns:a16="http://schemas.microsoft.com/office/drawing/2014/main" val="1944412639"/>
                      </a:ext>
                    </a:extLst>
                  </a:tr>
                  <a:tr h="5115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Đầu ra</a:t>
                          </a:r>
                        </a:p>
                      </a:txBody>
                      <a:tcPr/>
                    </a:tc>
                    <a:tc>
                      <a:txBody>
                        <a:bodyPr/>
                        <a:lstStyle/>
                        <a:p>
                          <a:pPr algn="ctr"/>
                          <a:r>
                            <a:rPr lang="en-US">
                              <a:latin typeface="Times New Roman" panose="02020603050405020304" pitchFamily="18" charset="0"/>
                              <a:cs typeface="Times New Roman" panose="02020603050405020304" pitchFamily="18" charset="0"/>
                            </a:rPr>
                            <a:t>Số</a:t>
                          </a:r>
                        </a:p>
                      </a:txBody>
                      <a:tcPr/>
                    </a:tc>
                    <a:tc>
                      <a:txBody>
                        <a:bodyPr/>
                        <a:lstStyle/>
                        <a:p>
                          <a:pPr algn="ctr"/>
                          <a:r>
                            <a:rPr lang="en-US">
                              <a:latin typeface="Times New Roman" panose="02020603050405020304" pitchFamily="18" charset="0"/>
                              <a:cs typeface="Times New Roman" panose="02020603050405020304" pitchFamily="18" charset="0"/>
                            </a:rPr>
                            <a:t>Số</a:t>
                          </a:r>
                        </a:p>
                      </a:txBody>
                      <a:tcPr/>
                    </a:tc>
                    <a:tc>
                      <a:txBody>
                        <a:bodyPr/>
                        <a:lstStyle/>
                        <a:p>
                          <a:pPr algn="ctr"/>
                          <a:r>
                            <a:rPr lang="en-US">
                              <a:latin typeface="Times New Roman" panose="02020603050405020304" pitchFamily="18" charset="0"/>
                              <a:cs typeface="Times New Roman" panose="02020603050405020304" pitchFamily="18" charset="0"/>
                            </a:rPr>
                            <a:t>Tương tự</a:t>
                          </a:r>
                        </a:p>
                      </a:txBody>
                      <a:tcPr/>
                    </a:tc>
                    <a:extLst>
                      <a:ext uri="{0D108BD9-81ED-4DB2-BD59-A6C34878D82A}">
                        <a16:rowId xmlns:a16="http://schemas.microsoft.com/office/drawing/2014/main" val="3215033900"/>
                      </a:ext>
                    </a:extLst>
                  </a:tr>
                  <a:tr h="707694">
                    <a:tc>
                      <a:txBody>
                        <a:bodyPr/>
                        <a:lstStyle/>
                        <a:p>
                          <a:r>
                            <a:rPr lang="en-US">
                              <a:latin typeface="Times New Roman" panose="02020603050405020304" pitchFamily="18" charset="0"/>
                              <a:cs typeface="Times New Roman" panose="02020603050405020304" pitchFamily="18" charset="0"/>
                            </a:rPr>
                            <a:t>Giá thành (nghìn VNĐ)</a:t>
                          </a:r>
                        </a:p>
                      </a:txBody>
                      <a:tcPr/>
                    </a:tc>
                    <a:tc>
                      <a:txBody>
                        <a:bodyPr/>
                        <a:lstStyle/>
                        <a:p>
                          <a:pPr algn="ctr"/>
                          <a:r>
                            <a:rPr lang="en-US">
                              <a:latin typeface="Times New Roman" panose="02020603050405020304" pitchFamily="18" charset="0"/>
                              <a:cs typeface="Times New Roman" panose="02020603050405020304" pitchFamily="18" charset="0"/>
                            </a:rPr>
                            <a:t>~20</a:t>
                          </a:r>
                        </a:p>
                      </a:txBody>
                      <a:tcPr/>
                    </a:tc>
                    <a:tc>
                      <a:txBody>
                        <a:bodyPr/>
                        <a:lstStyle/>
                        <a:p>
                          <a:pPr algn="ctr"/>
                          <a:r>
                            <a:rPr lang="en-US">
                              <a:latin typeface="Times New Roman" panose="02020603050405020304" pitchFamily="18" charset="0"/>
                              <a:cs typeface="Times New Roman" panose="02020603050405020304" pitchFamily="18" charset="0"/>
                            </a:rPr>
                            <a:t>~60</a:t>
                          </a:r>
                        </a:p>
                      </a:txBody>
                      <a:tcPr/>
                    </a:tc>
                    <a:tc>
                      <a:txBody>
                        <a:bodyPr/>
                        <a:lstStyle/>
                        <a:p>
                          <a:pPr algn="ctr"/>
                          <a:r>
                            <a:rPr lang="en-US">
                              <a:latin typeface="Times New Roman" panose="02020603050405020304" pitchFamily="18" charset="0"/>
                              <a:cs typeface="Times New Roman" panose="02020603050405020304" pitchFamily="18" charset="0"/>
                            </a:rPr>
                            <a:t>~120</a:t>
                          </a:r>
                        </a:p>
                      </a:txBody>
                      <a:tcPr/>
                    </a:tc>
                    <a:extLst>
                      <a:ext uri="{0D108BD9-81ED-4DB2-BD59-A6C34878D82A}">
                        <a16:rowId xmlns:a16="http://schemas.microsoft.com/office/drawing/2014/main" val="3054468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72FAD0-DC83-179C-B635-1600FF6DC206}"/>
                  </a:ext>
                </a:extLst>
              </p:cNvPr>
              <p:cNvSpPr txBox="1"/>
              <p:nvPr/>
            </p:nvSpPr>
            <p:spPr>
              <a:xfrm flipH="1">
                <a:off x="387504" y="1621656"/>
                <a:ext cx="4114800" cy="3584058"/>
              </a:xfrm>
              <a:prstGeom prst="rect">
                <a:avLst/>
              </a:prstGeom>
              <a:noFill/>
            </p:spPr>
            <p:txBody>
              <a:bodyPr wrap="square">
                <a:spAutoFit/>
              </a:bodyPr>
              <a:lstStyle/>
              <a:p>
                <a:pPr algn="just">
                  <a:lnSpc>
                    <a:spcPct val="107000"/>
                  </a:lnSpc>
                  <a:spcAft>
                    <a:spcPts val="800"/>
                  </a:spcAft>
                </a:pPr>
                <a:r>
                  <a:rPr lang="en-US" i="1" kern="100">
                    <a:latin typeface="Tahoma" panose="020B0604030504040204" pitchFamily="34" charset="0"/>
                    <a:ea typeface="Tahoma" panose="020B0604030504040204" pitchFamily="34" charset="0"/>
                    <a:cs typeface="Tahoma" panose="020B0604030504040204" pitchFamily="34" charset="0"/>
                  </a:rPr>
                  <a:t>     </a:t>
                </a:r>
                <a:r>
                  <a:rPr lang="en-US" sz="1800" i="1" kern="100">
                    <a:effectLst/>
                    <a:latin typeface="Tahoma" panose="020B0604030504040204" pitchFamily="34" charset="0"/>
                    <a:ea typeface="Tahoma" panose="020B0604030504040204" pitchFamily="34" charset="0"/>
                    <a:cs typeface="Tahoma" panose="020B0604030504040204" pitchFamily="34" charset="0"/>
                  </a:rPr>
                  <a:t>Tiêu chí ưu tiên</a:t>
                </a:r>
                <a:r>
                  <a:rPr lang="en-US" sz="1800" kern="100">
                    <a:effectLst/>
                    <a:latin typeface="Tahoma" panose="020B0604030504040204" pitchFamily="34" charset="0"/>
                    <a:ea typeface="Tahoma" panose="020B0604030504040204" pitchFamily="34" charset="0"/>
                    <a:cs typeface="Tahoma" panose="020B0604030504040204" pitchFamily="34" charset="0"/>
                  </a:rPr>
                  <a:t>: Chính xác, khoảng đo phù hợp với nhiệt độ thay đổi của mặt bếp, đo được thông số môi trường, dễ tiếp cận.</a:t>
                </a:r>
                <a:endParaRPr lang="en-US" sz="1400" kern="100">
                  <a:effectLst/>
                  <a:latin typeface="Tahoma" panose="020B0604030504040204" pitchFamily="34" charset="0"/>
                  <a:ea typeface="Tahoma" panose="020B0604030504040204" pitchFamily="34" charset="0"/>
                  <a:cs typeface="Tahoma" panose="020B0604030504040204" pitchFamily="34" charset="0"/>
                </a:endParaRPr>
              </a:p>
              <a:p>
                <a:pPr algn="just">
                  <a:lnSpc>
                    <a:spcPct val="107000"/>
                  </a:lnSpc>
                  <a:spcAft>
                    <a:spcPts val="800"/>
                  </a:spcAft>
                </a:pPr>
                <a:r>
                  <a:rPr lang="en-US" sz="1800" i="1" kern="100">
                    <a:effectLst/>
                    <a:latin typeface="Tahoma" panose="020B0604030504040204" pitchFamily="34" charset="0"/>
                    <a:ea typeface="Tahoma" panose="020B0604030504040204" pitchFamily="34" charset="0"/>
                    <a:cs typeface="Tahoma" panose="020B0604030504040204" pitchFamily="34" charset="0"/>
                  </a:rPr>
                  <a:t>     Kết luận</a:t>
                </a:r>
                <a:r>
                  <a:rPr lang="en-US" sz="1800" kern="100">
                    <a:effectLst/>
                    <a:latin typeface="Tahoma" panose="020B0604030504040204" pitchFamily="34" charset="0"/>
                    <a:ea typeface="Tahoma" panose="020B0604030504040204" pitchFamily="34" charset="0"/>
                    <a:cs typeface="Tahoma" panose="020B0604030504040204" pitchFamily="34" charset="0"/>
                  </a:rPr>
                  <a:t>: Dựa vào tiêu chí ưu tiên, </a:t>
                </a:r>
                <a:r>
                  <a:rPr lang="en-US" sz="1800" b="1" kern="100">
                    <a:effectLst/>
                    <a:latin typeface="Tahoma" panose="020B0604030504040204" pitchFamily="34" charset="0"/>
                    <a:ea typeface="Tahoma" panose="020B0604030504040204" pitchFamily="34" charset="0"/>
                    <a:cs typeface="Tahoma" panose="020B0604030504040204" pitchFamily="34" charset="0"/>
                  </a:rPr>
                  <a:t>GY_906 MLX90614</a:t>
                </a:r>
                <a:r>
                  <a:rPr lang="en-US" sz="1800" kern="100">
                    <a:effectLst/>
                    <a:latin typeface="Tahoma" panose="020B0604030504040204" pitchFamily="34" charset="0"/>
                    <a:ea typeface="Tahoma" panose="020B0604030504040204" pitchFamily="34" charset="0"/>
                    <a:cs typeface="Tahoma" panose="020B0604030504040204" pitchFamily="34" charset="0"/>
                  </a:rPr>
                  <a:t> được lựa chọn do độ chính xác cao với bộ ADC 17bit, độ chính xác +-</a:t>
                </a:r>
                <a14:m>
                  <m:oMath xmlns:m="http://schemas.openxmlformats.org/officeDocument/2006/math">
                    <m:sSup>
                      <m:sSup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0.5</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𝑜</m:t>
                        </m:r>
                      </m:sup>
                    </m:sSup>
                    <m:r>
                      <a:rPr lang="en-US" b="0" i="1" smtClean="0">
                        <a:latin typeface="Cambria Math" panose="02040503050406030204" pitchFamily="18" charset="0"/>
                        <a:ea typeface="Cambria Math" panose="02040503050406030204" pitchFamily="18" charset="0"/>
                        <a:cs typeface="Times New Roman" panose="02020603050405020304" pitchFamily="18" charset="0"/>
                      </a:rPr>
                      <m:t>𝐶</m:t>
                    </m:r>
                  </m:oMath>
                </a14:m>
                <a:r>
                  <a:rPr lang="en-US" sz="1800" kern="100">
                    <a:effectLst/>
                    <a:latin typeface="Tahoma" panose="020B0604030504040204" pitchFamily="34" charset="0"/>
                    <a:ea typeface="Tahoma" panose="020B0604030504040204" pitchFamily="34" charset="0"/>
                    <a:cs typeface="Tahoma" panose="020B0604030504040204" pitchFamily="34" charset="0"/>
                  </a:rPr>
                  <a:t>. Phạm vi đo nhiệt độ đối tượng -70 đến </a:t>
                </a:r>
                <a14:m>
                  <m:oMath xmlns:m="http://schemas.openxmlformats.org/officeDocument/2006/math">
                    <m:sSup>
                      <m:sSupPr>
                        <m:ctrlPr>
                          <a:rPr lang="en-US" i="1">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380</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𝑜</m:t>
                        </m:r>
                      </m:sup>
                    </m:sSup>
                  </m:oMath>
                </a14:m>
                <a:r>
                  <a:rPr lang="en-US" sz="1800" kern="100">
                    <a:effectLst/>
                    <a:latin typeface="Tahoma" panose="020B0604030504040204" pitchFamily="34" charset="0"/>
                    <a:ea typeface="Tahoma" panose="020B0604030504040204" pitchFamily="34" charset="0"/>
                    <a:cs typeface="Tahoma" panose="020B0604030504040204" pitchFamily="34" charset="0"/>
                  </a:rPr>
                  <a:t>C.</a:t>
                </a:r>
                <a:endParaRPr lang="en-US" sz="1400" kern="100">
                  <a:effectLst/>
                  <a:latin typeface="Tahoma" panose="020B0604030504040204" pitchFamily="34" charset="0"/>
                  <a:ea typeface="Tahoma" panose="020B0604030504040204" pitchFamily="34" charset="0"/>
                  <a:cs typeface="Tahoma" panose="020B0604030504040204" pitchFamily="34" charset="0"/>
                </a:endParaRPr>
              </a:p>
              <a:p>
                <a:pPr algn="just">
                  <a:lnSpc>
                    <a:spcPct val="107000"/>
                  </a:lnSpc>
                  <a:spcAft>
                    <a:spcPts val="800"/>
                  </a:spcAft>
                </a:pP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A772FAD0-DC83-179C-B635-1600FF6DC206}"/>
                  </a:ext>
                </a:extLst>
              </p:cNvPr>
              <p:cNvSpPr txBox="1">
                <a:spLocks noRot="1" noChangeAspect="1" noMove="1" noResize="1" noEditPoints="1" noAdjustHandles="1" noChangeArrowheads="1" noChangeShapeType="1" noTextEdit="1"/>
              </p:cNvSpPr>
              <p:nvPr/>
            </p:nvSpPr>
            <p:spPr>
              <a:xfrm flipH="1">
                <a:off x="387504" y="1621656"/>
                <a:ext cx="4114800" cy="3584058"/>
              </a:xfrm>
              <a:prstGeom prst="rect">
                <a:avLst/>
              </a:prstGeom>
              <a:blipFill>
                <a:blip r:embed="rId4"/>
                <a:stretch>
                  <a:fillRect l="-1333" t="-1020" r="-118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894E70E-1E65-F47A-640D-7FD99F51D034}"/>
              </a:ext>
            </a:extLst>
          </p:cNvPr>
          <p:cNvSpPr txBox="1"/>
          <p:nvPr/>
        </p:nvSpPr>
        <p:spPr>
          <a:xfrm>
            <a:off x="4876800" y="1352732"/>
            <a:ext cx="6096000" cy="323165"/>
          </a:xfrm>
          <a:prstGeom prst="rect">
            <a:avLst/>
          </a:prstGeom>
          <a:noFill/>
        </p:spPr>
        <p:txBody>
          <a:bodyPr wrap="square">
            <a:spAutoFit/>
          </a:bodyPr>
          <a:lstStyle/>
          <a:p>
            <a:pPr algn="ctr"/>
            <a:r>
              <a:rPr lang="en-US" sz="1500" i="1">
                <a:effectLst/>
                <a:latin typeface="Tahoma" panose="020B0604030504040204" pitchFamily="34" charset="0"/>
                <a:ea typeface="Tahoma" panose="020B0604030504040204" pitchFamily="34" charset="0"/>
                <a:cs typeface="Tahoma" panose="020B0604030504040204" pitchFamily="34" charset="0"/>
              </a:rPr>
              <a:t>           </a:t>
            </a:r>
            <a:r>
              <a:rPr lang="en-US" sz="1500" i="1">
                <a:latin typeface="Tahoma" panose="020B0604030504040204" pitchFamily="34" charset="0"/>
                <a:ea typeface="Tahoma" panose="020B0604030504040204" pitchFamily="34" charset="0"/>
                <a:cs typeface="Tahoma" panose="020B0604030504040204" pitchFamily="34" charset="0"/>
              </a:rPr>
              <a:t>Bảng so sánh các cảm biến hồng ngoại</a:t>
            </a:r>
          </a:p>
        </p:txBody>
      </p:sp>
      <p:sp>
        <p:nvSpPr>
          <p:cNvPr id="8" name="TextBox 7">
            <a:extLst>
              <a:ext uri="{FF2B5EF4-FFF2-40B4-BE49-F238E27FC236}">
                <a16:creationId xmlns:a16="http://schemas.microsoft.com/office/drawing/2014/main" id="{47909E40-E285-6517-32A4-9A165F2A6340}"/>
              </a:ext>
            </a:extLst>
          </p:cNvPr>
          <p:cNvSpPr txBox="1"/>
          <p:nvPr/>
        </p:nvSpPr>
        <p:spPr>
          <a:xfrm>
            <a:off x="152400" y="1099520"/>
            <a:ext cx="6096000" cy="367473"/>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v"/>
            </a:pPr>
            <a:r>
              <a:rPr lang="en-US" sz="1800" b="1" i="1" kern="100">
                <a:effectLst/>
                <a:latin typeface="Tahoma" panose="020B0604030504040204" pitchFamily="34" charset="0"/>
                <a:ea typeface="Tahoma" panose="020B0604030504040204" pitchFamily="34" charset="0"/>
                <a:cs typeface="Tahoma" panose="020B0604030504040204" pitchFamily="34" charset="0"/>
              </a:rPr>
              <a:t>Cảm biến hồng ngoại (phát hiện </a:t>
            </a:r>
            <a:r>
              <a:rPr lang="en-US" b="1" i="1" kern="100">
                <a:latin typeface="Tahoma" panose="020B0604030504040204" pitchFamily="34" charset="0"/>
                <a:ea typeface="Tahoma" panose="020B0604030504040204" pitchFamily="34" charset="0"/>
                <a:cs typeface="Tahoma" panose="020B0604030504040204" pitchFamily="34" charset="0"/>
              </a:rPr>
              <a:t>trạng thái bếp</a:t>
            </a:r>
            <a:r>
              <a:rPr lang="en-US" sz="1800" b="1" i="1" kern="10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26157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Lựa chọn khối cảm biến</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graphicFrame>
        <p:nvGraphicFramePr>
          <p:cNvPr id="5" name="Table 4">
            <a:extLst>
              <a:ext uri="{FF2B5EF4-FFF2-40B4-BE49-F238E27FC236}">
                <a16:creationId xmlns:a16="http://schemas.microsoft.com/office/drawing/2014/main" id="{7B5592BD-DA43-7BB3-83BF-0AC0D563F6CE}"/>
              </a:ext>
            </a:extLst>
          </p:cNvPr>
          <p:cNvGraphicFramePr>
            <a:graphicFrameLocks noGrp="1"/>
          </p:cNvGraphicFramePr>
          <p:nvPr>
            <p:extLst>
              <p:ext uri="{D42A27DB-BD31-4B8C-83A1-F6EECF244321}">
                <p14:modId xmlns:p14="http://schemas.microsoft.com/office/powerpoint/2010/main" val="3703089030"/>
              </p:ext>
            </p:extLst>
          </p:nvPr>
        </p:nvGraphicFramePr>
        <p:xfrm>
          <a:off x="4690464" y="1524000"/>
          <a:ext cx="7162800" cy="4544113"/>
        </p:xfrm>
        <a:graphic>
          <a:graphicData uri="http://schemas.openxmlformats.org/drawingml/2006/table">
            <a:tbl>
              <a:tblPr firstRow="1" bandRow="1">
                <a:tableStyleId>{5940675A-B579-460E-94D1-54222C63F5DA}</a:tableStyleId>
              </a:tblPr>
              <a:tblGrid>
                <a:gridCol w="1790700">
                  <a:extLst>
                    <a:ext uri="{9D8B030D-6E8A-4147-A177-3AD203B41FA5}">
                      <a16:colId xmlns:a16="http://schemas.microsoft.com/office/drawing/2014/main" val="4184542869"/>
                    </a:ext>
                  </a:extLst>
                </a:gridCol>
                <a:gridCol w="1790700">
                  <a:extLst>
                    <a:ext uri="{9D8B030D-6E8A-4147-A177-3AD203B41FA5}">
                      <a16:colId xmlns:a16="http://schemas.microsoft.com/office/drawing/2014/main" val="572415818"/>
                    </a:ext>
                  </a:extLst>
                </a:gridCol>
                <a:gridCol w="1790700">
                  <a:extLst>
                    <a:ext uri="{9D8B030D-6E8A-4147-A177-3AD203B41FA5}">
                      <a16:colId xmlns:a16="http://schemas.microsoft.com/office/drawing/2014/main" val="2308444177"/>
                    </a:ext>
                  </a:extLst>
                </a:gridCol>
                <a:gridCol w="1790700">
                  <a:extLst>
                    <a:ext uri="{9D8B030D-6E8A-4147-A177-3AD203B41FA5}">
                      <a16:colId xmlns:a16="http://schemas.microsoft.com/office/drawing/2014/main" val="3825436054"/>
                    </a:ext>
                  </a:extLst>
                </a:gridCol>
              </a:tblGrid>
              <a:tr h="704529">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pPr marL="457200" algn="just">
                        <a:lnSpc>
                          <a:spcPct val="107000"/>
                        </a:lnSpc>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SRF04</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MB1240 XL-MaxSonar-EZ4</a:t>
                      </a:r>
                    </a:p>
                  </a:txBody>
                  <a:tcPr/>
                </a:tc>
                <a:tc>
                  <a:txBody>
                    <a:bodyPr/>
                    <a:lstStyle/>
                    <a:p>
                      <a:pPr marL="457200" algn="just">
                        <a:lnSpc>
                          <a:spcPct val="107000"/>
                        </a:lnSpc>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LIDAR-Lite v3</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846310335"/>
                  </a:ext>
                </a:extLst>
              </a:tr>
              <a:tr h="639184">
                <a:tc>
                  <a:txBody>
                    <a:bodyPr/>
                    <a:lstStyle/>
                    <a:p>
                      <a:r>
                        <a:rPr lang="en-US">
                          <a:latin typeface="Times New Roman" panose="02020603050405020304" pitchFamily="18" charset="0"/>
                          <a:cs typeface="Times New Roman" panose="02020603050405020304" pitchFamily="18" charset="0"/>
                        </a:rPr>
                        <a:t>Khoảng cách phát hiện (cm)</a:t>
                      </a:r>
                    </a:p>
                  </a:txBody>
                  <a:tcPr/>
                </a:tc>
                <a:tc>
                  <a:txBody>
                    <a:bodyPr/>
                    <a:lstStyle/>
                    <a:p>
                      <a:pPr algn="ctr"/>
                      <a:r>
                        <a:rPr lang="en-US">
                          <a:latin typeface="Times New Roman" panose="02020603050405020304" pitchFamily="18" charset="0"/>
                          <a:cs typeface="Times New Roman" panose="02020603050405020304" pitchFamily="18" charset="0"/>
                        </a:rPr>
                        <a:t>2 - 450</a:t>
                      </a:r>
                    </a:p>
                  </a:txBody>
                  <a:tcPr/>
                </a:tc>
                <a:tc>
                  <a:txBody>
                    <a:bodyPr/>
                    <a:lstStyle/>
                    <a:p>
                      <a:pPr algn="ctr"/>
                      <a:r>
                        <a:rPr lang="en-US">
                          <a:latin typeface="Times New Roman" panose="02020603050405020304" pitchFamily="18" charset="0"/>
                          <a:cs typeface="Times New Roman" panose="02020603050405020304" pitchFamily="18" charset="0"/>
                        </a:rPr>
                        <a:t>20 -765</a:t>
                      </a:r>
                    </a:p>
                  </a:txBody>
                  <a:tcPr/>
                </a:tc>
                <a:tc>
                  <a:txBody>
                    <a:bodyPr/>
                    <a:lstStyle/>
                    <a:p>
                      <a:pPr algn="ctr"/>
                      <a:r>
                        <a:rPr lang="en-US">
                          <a:latin typeface="Times New Roman" panose="02020603050405020304" pitchFamily="18" charset="0"/>
                          <a:cs typeface="Times New Roman" panose="02020603050405020304" pitchFamily="18" charset="0"/>
                        </a:rPr>
                        <a:t>0 - 4000</a:t>
                      </a:r>
                    </a:p>
                  </a:txBody>
                  <a:tcPr/>
                </a:tc>
                <a:extLst>
                  <a:ext uri="{0D108BD9-81ED-4DB2-BD59-A6C34878D82A}">
                    <a16:rowId xmlns:a16="http://schemas.microsoft.com/office/drawing/2014/main" val="3975614923"/>
                  </a:ext>
                </a:extLst>
              </a:tr>
              <a:tr h="597463">
                <a:tc>
                  <a:txBody>
                    <a:bodyPr/>
                    <a:lstStyle/>
                    <a:p>
                      <a:r>
                        <a:rPr lang="en-US">
                          <a:latin typeface="Times New Roman" panose="02020603050405020304" pitchFamily="18" charset="0"/>
                          <a:cs typeface="Times New Roman" panose="02020603050405020304" pitchFamily="18" charset="0"/>
                        </a:rPr>
                        <a:t>Điện áp hoạt động (VDC)</a:t>
                      </a:r>
                    </a:p>
                  </a:txBody>
                  <a:tcPr/>
                </a:tc>
                <a:tc>
                  <a:txBody>
                    <a:bodyPr/>
                    <a:lstStyle/>
                    <a:p>
                      <a:pPr algn="ctr"/>
                      <a:r>
                        <a:rPr lang="it-IT">
                          <a:latin typeface="Times New Roman" panose="02020603050405020304" pitchFamily="18" charset="0"/>
                          <a:cs typeface="Times New Roman" panose="02020603050405020304" pitchFamily="18" charset="0"/>
                        </a:rPr>
                        <a:t>5</a:t>
                      </a:r>
                    </a:p>
                  </a:txBody>
                  <a:tcPr/>
                </a:tc>
                <a:tc>
                  <a:txBody>
                    <a:bodyPr/>
                    <a:lstStyle/>
                    <a:p>
                      <a:pPr algn="ctr"/>
                      <a:r>
                        <a:rPr lang="en-US">
                          <a:latin typeface="Times New Roman" panose="02020603050405020304" pitchFamily="18" charset="0"/>
                          <a:cs typeface="Times New Roman" panose="02020603050405020304" pitchFamily="18" charset="0"/>
                        </a:rPr>
                        <a:t>3.3 - 5</a:t>
                      </a:r>
                    </a:p>
                  </a:txBody>
                  <a:tcPr/>
                </a:tc>
                <a:tc>
                  <a:txBody>
                    <a:bodyPr/>
                    <a:lstStyle/>
                    <a:p>
                      <a:pPr algn="ctr"/>
                      <a:r>
                        <a:rPr lang="en-US">
                          <a:latin typeface="Times New Roman" panose="02020603050405020304" pitchFamily="18" charset="0"/>
                          <a:cs typeface="Times New Roman" panose="02020603050405020304" pitchFamily="18" charset="0"/>
                        </a:rPr>
                        <a:t>4.75 - 5</a:t>
                      </a:r>
                    </a:p>
                  </a:txBody>
                  <a:tcPr/>
                </a:tc>
                <a:extLst>
                  <a:ext uri="{0D108BD9-81ED-4DB2-BD59-A6C34878D82A}">
                    <a16:rowId xmlns:a16="http://schemas.microsoft.com/office/drawing/2014/main" val="151670034"/>
                  </a:ext>
                </a:extLst>
              </a:tr>
              <a:tr h="639184">
                <a:tc>
                  <a:txBody>
                    <a:bodyPr/>
                    <a:lstStyle/>
                    <a:p>
                      <a:r>
                        <a:rPr lang="en-US">
                          <a:latin typeface="Times New Roman" panose="02020603050405020304" pitchFamily="18" charset="0"/>
                          <a:cs typeface="Times New Roman" panose="02020603050405020304" pitchFamily="18" charset="0"/>
                        </a:rPr>
                        <a:t>Dòng tiêu thụ (mA)</a:t>
                      </a:r>
                    </a:p>
                  </a:txBody>
                  <a:tcPr/>
                </a:tc>
                <a:tc>
                  <a:txBody>
                    <a:bodyPr/>
                    <a:lstStyle/>
                    <a:p>
                      <a:pPr algn="ctr"/>
                      <a:r>
                        <a:rPr lang="en-US" sz="1800" b="0" i="0" kern="1200">
                          <a:solidFill>
                            <a:schemeClr val="tx1"/>
                          </a:solidFill>
                          <a:effectLst/>
                          <a:latin typeface="Times New Roman" panose="02020603050405020304" pitchFamily="18" charset="0"/>
                          <a:ea typeface="+mn-ea"/>
                          <a:cs typeface="Times New Roman" panose="02020603050405020304" pitchFamily="18" charset="0"/>
                        </a:rPr>
                        <a:t>10 - 40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0" i="0" kern="1200">
                          <a:solidFill>
                            <a:schemeClr val="tx1"/>
                          </a:solidFill>
                          <a:effectLst/>
                          <a:latin typeface="Times New Roman" panose="02020603050405020304" pitchFamily="18" charset="0"/>
                          <a:ea typeface="+mn-ea"/>
                          <a:cs typeface="Times New Roman" panose="02020603050405020304" pitchFamily="18" charset="0"/>
                        </a:rPr>
                        <a:t>2,1 - 3,4</a:t>
                      </a:r>
                    </a:p>
                  </a:txBody>
                  <a:tcPr/>
                </a:tc>
                <a:tc>
                  <a:txBody>
                    <a:bodyPr/>
                    <a:lstStyle/>
                    <a:p>
                      <a:pPr algn="ctr"/>
                      <a:r>
                        <a:rPr lang="en-US">
                          <a:latin typeface="Times New Roman" panose="02020603050405020304" pitchFamily="18" charset="0"/>
                          <a:cs typeface="Times New Roman" panose="02020603050405020304" pitchFamily="18" charset="0"/>
                        </a:rPr>
                        <a:t>~130</a:t>
                      </a:r>
                    </a:p>
                  </a:txBody>
                  <a:tcPr/>
                </a:tc>
                <a:extLst>
                  <a:ext uri="{0D108BD9-81ED-4DB2-BD59-A6C34878D82A}">
                    <a16:rowId xmlns:a16="http://schemas.microsoft.com/office/drawing/2014/main" val="1944412639"/>
                  </a:ext>
                </a:extLst>
              </a:tr>
              <a:tr h="6391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Độ phân giải (cm)</a:t>
                      </a:r>
                    </a:p>
                  </a:txBody>
                  <a:tcPr/>
                </a:tc>
                <a:tc>
                  <a:txBody>
                    <a:bodyPr/>
                    <a:lstStyle/>
                    <a:p>
                      <a:pPr algn="ctr"/>
                      <a:r>
                        <a:rPr lang="en-US">
                          <a:latin typeface="Times New Roman" panose="02020603050405020304" pitchFamily="18" charset="0"/>
                          <a:cs typeface="Times New Roman" panose="02020603050405020304" pitchFamily="18" charset="0"/>
                        </a:rPr>
                        <a:t>0.1</a:t>
                      </a:r>
                    </a:p>
                  </a:txBody>
                  <a:tcPr/>
                </a:tc>
                <a:tc>
                  <a:txBody>
                    <a:bodyPr/>
                    <a:lstStyle/>
                    <a:p>
                      <a:pPr algn="ctr"/>
                      <a:r>
                        <a:rPr lang="en-US">
                          <a:latin typeface="Times New Roman" panose="02020603050405020304" pitchFamily="18" charset="0"/>
                          <a:cs typeface="Times New Roman" panose="02020603050405020304" pitchFamily="18" charset="0"/>
                        </a:rPr>
                        <a:t>1</a:t>
                      </a:r>
                    </a:p>
                  </a:txBody>
                  <a:tcPr/>
                </a:tc>
                <a:tc>
                  <a:txBody>
                    <a:bodyPr/>
                    <a:lstStyle/>
                    <a:p>
                      <a:pPr algn="ctr"/>
                      <a:r>
                        <a:rPr lang="en-US">
                          <a:latin typeface="Times New Roman" panose="02020603050405020304" pitchFamily="18" charset="0"/>
                          <a:cs typeface="Times New Roman" panose="02020603050405020304" pitchFamily="18" charset="0"/>
                        </a:rPr>
                        <a:t>0.1</a:t>
                      </a:r>
                    </a:p>
                  </a:txBody>
                  <a:tcPr/>
                </a:tc>
                <a:extLst>
                  <a:ext uri="{0D108BD9-81ED-4DB2-BD59-A6C34878D82A}">
                    <a16:rowId xmlns:a16="http://schemas.microsoft.com/office/drawing/2014/main" val="3215033900"/>
                  </a:ext>
                </a:extLst>
              </a:tr>
              <a:tr h="639184">
                <a:tc>
                  <a:txBody>
                    <a:bodyPr/>
                    <a:lstStyle/>
                    <a:p>
                      <a:r>
                        <a:rPr lang="en-US">
                          <a:latin typeface="Times New Roman" panose="02020603050405020304" pitchFamily="18" charset="0"/>
                          <a:cs typeface="Times New Roman" panose="02020603050405020304" pitchFamily="18" charset="0"/>
                        </a:rPr>
                        <a:t>Đầu ra</a:t>
                      </a:r>
                    </a:p>
                  </a:txBody>
                  <a:tcPr/>
                </a:tc>
                <a:tc>
                  <a:txBody>
                    <a:bodyPr/>
                    <a:lstStyle/>
                    <a:p>
                      <a:pPr algn="ctr"/>
                      <a:r>
                        <a:rPr lang="en-US">
                          <a:latin typeface="Times New Roman" panose="02020603050405020304" pitchFamily="18" charset="0"/>
                          <a:cs typeface="Times New Roman" panose="02020603050405020304" pitchFamily="18" charset="0"/>
                        </a:rPr>
                        <a:t>Tương tự</a:t>
                      </a:r>
                    </a:p>
                  </a:txBody>
                  <a:tcPr/>
                </a:tc>
                <a:tc>
                  <a:txBody>
                    <a:bodyPr/>
                    <a:lstStyle/>
                    <a:p>
                      <a:pPr algn="ctr"/>
                      <a:r>
                        <a:rPr lang="en-US">
                          <a:latin typeface="Times New Roman" panose="02020603050405020304" pitchFamily="18" charset="0"/>
                          <a:cs typeface="Times New Roman" panose="02020603050405020304" pitchFamily="18" charset="0"/>
                        </a:rPr>
                        <a:t>Tương tự</a:t>
                      </a:r>
                    </a:p>
                  </a:txBody>
                  <a:tcPr/>
                </a:tc>
                <a:tc>
                  <a:txBody>
                    <a:bodyPr/>
                    <a:lstStyle/>
                    <a:p>
                      <a:pPr algn="ctr"/>
                      <a:r>
                        <a:rPr lang="en-US">
                          <a:latin typeface="Times New Roman" panose="02020603050405020304" pitchFamily="18" charset="0"/>
                          <a:cs typeface="Times New Roman" panose="02020603050405020304" pitchFamily="18" charset="0"/>
                        </a:rPr>
                        <a:t>Tương tự</a:t>
                      </a:r>
                    </a:p>
                  </a:txBody>
                  <a:tcPr/>
                </a:tc>
                <a:extLst>
                  <a:ext uri="{0D108BD9-81ED-4DB2-BD59-A6C34878D82A}">
                    <a16:rowId xmlns:a16="http://schemas.microsoft.com/office/drawing/2014/main" val="305446801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Giá thành (nghìn VNĐ)</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~1.120</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~3.245</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53249066"/>
                  </a:ext>
                </a:extLst>
              </a:tr>
            </a:tbl>
          </a:graphicData>
        </a:graphic>
      </p:graphicFrame>
      <p:sp>
        <p:nvSpPr>
          <p:cNvPr id="7" name="TextBox 6">
            <a:extLst>
              <a:ext uri="{FF2B5EF4-FFF2-40B4-BE49-F238E27FC236}">
                <a16:creationId xmlns:a16="http://schemas.microsoft.com/office/drawing/2014/main" id="{A772FAD0-DC83-179C-B635-1600FF6DC206}"/>
              </a:ext>
            </a:extLst>
          </p:cNvPr>
          <p:cNvSpPr txBox="1"/>
          <p:nvPr/>
        </p:nvSpPr>
        <p:spPr>
          <a:xfrm flipH="1">
            <a:off x="338736" y="1905000"/>
            <a:ext cx="4114800" cy="2694969"/>
          </a:xfrm>
          <a:prstGeom prst="rect">
            <a:avLst/>
          </a:prstGeom>
          <a:noFill/>
        </p:spPr>
        <p:txBody>
          <a:bodyPr wrap="square">
            <a:spAutoFit/>
          </a:bodyPr>
          <a:lstStyle/>
          <a:p>
            <a:pPr algn="just">
              <a:lnSpc>
                <a:spcPct val="107000"/>
              </a:lnSpc>
              <a:spcAft>
                <a:spcPts val="800"/>
              </a:spcAft>
            </a:pPr>
            <a:r>
              <a:rPr lang="en-US" sz="1800" i="1" kern="100">
                <a:effectLst/>
                <a:latin typeface="Tahoma" panose="020B0604030504040204" pitchFamily="34" charset="0"/>
                <a:ea typeface="Tahoma" panose="020B0604030504040204" pitchFamily="34" charset="0"/>
                <a:cs typeface="Tahoma" panose="020B0604030504040204" pitchFamily="34" charset="0"/>
              </a:rPr>
              <a:t>     Tiêu chí ưu tiên</a:t>
            </a:r>
            <a:r>
              <a:rPr lang="en-US" sz="1800" kern="100">
                <a:effectLst/>
                <a:latin typeface="Tahoma" panose="020B0604030504040204" pitchFamily="34" charset="0"/>
                <a:ea typeface="Tahoma" panose="020B0604030504040204" pitchFamily="34" charset="0"/>
                <a:cs typeface="Tahoma" panose="020B0604030504040204" pitchFamily="34" charset="0"/>
              </a:rPr>
              <a:t>: Khoảng đo phù hợp để phát hiện người, chính xác, giá rẻ, dễ tiếp cận.</a:t>
            </a:r>
          </a:p>
          <a:p>
            <a:pPr algn="just">
              <a:lnSpc>
                <a:spcPct val="107000"/>
              </a:lnSpc>
              <a:spcAft>
                <a:spcPts val="800"/>
              </a:spcAft>
            </a:pPr>
            <a:r>
              <a:rPr lang="en-US" sz="1800" i="1" kern="100">
                <a:effectLst/>
                <a:latin typeface="Tahoma" panose="020B0604030504040204" pitchFamily="34" charset="0"/>
                <a:ea typeface="Tahoma" panose="020B0604030504040204" pitchFamily="34" charset="0"/>
                <a:cs typeface="Tahoma" panose="020B0604030504040204" pitchFamily="34" charset="0"/>
              </a:rPr>
              <a:t>     Kết luận</a:t>
            </a:r>
            <a:r>
              <a:rPr lang="en-US" sz="1800" kern="100">
                <a:effectLst/>
                <a:latin typeface="Tahoma" panose="020B0604030504040204" pitchFamily="34" charset="0"/>
                <a:ea typeface="Tahoma" panose="020B0604030504040204" pitchFamily="34" charset="0"/>
                <a:cs typeface="Tahoma" panose="020B0604030504040204" pitchFamily="34" charset="0"/>
              </a:rPr>
              <a:t>: Dựa vào tiêu chí ưu tiên, </a:t>
            </a:r>
            <a:r>
              <a:rPr lang="en-US" sz="1800" b="1" kern="100">
                <a:effectLst/>
                <a:latin typeface="Tahoma" panose="020B0604030504040204" pitchFamily="34" charset="0"/>
                <a:ea typeface="Tahoma" panose="020B0604030504040204" pitchFamily="34" charset="0"/>
                <a:cs typeface="Tahoma" panose="020B0604030504040204" pitchFamily="34" charset="0"/>
              </a:rPr>
              <a:t>SRF04</a:t>
            </a:r>
            <a:r>
              <a:rPr lang="en-US" sz="1800" kern="100">
                <a:effectLst/>
                <a:latin typeface="Tahoma" panose="020B0604030504040204" pitchFamily="34" charset="0"/>
                <a:ea typeface="Tahoma" panose="020B0604030504040204" pitchFamily="34" charset="0"/>
                <a:cs typeface="Tahoma" panose="020B0604030504040204" pitchFamily="34" charset="0"/>
              </a:rPr>
              <a:t> được lựa chọn do giá thành rẻ, khoảng đo phù hợp. </a:t>
            </a:r>
          </a:p>
          <a:p>
            <a:pPr algn="just">
              <a:lnSpc>
                <a:spcPct val="107000"/>
              </a:lnSpc>
              <a:spcAft>
                <a:spcPts val="800"/>
              </a:spcAft>
            </a:pP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1BD64BF9-33DE-ED18-2DFE-5274D6187EF0}"/>
              </a:ext>
            </a:extLst>
          </p:cNvPr>
          <p:cNvSpPr txBox="1"/>
          <p:nvPr/>
        </p:nvSpPr>
        <p:spPr>
          <a:xfrm>
            <a:off x="4800600" y="1117198"/>
            <a:ext cx="6096000" cy="323165"/>
          </a:xfrm>
          <a:prstGeom prst="rect">
            <a:avLst/>
          </a:prstGeom>
          <a:noFill/>
        </p:spPr>
        <p:txBody>
          <a:bodyPr wrap="square">
            <a:spAutoFit/>
          </a:bodyPr>
          <a:lstStyle/>
          <a:p>
            <a:pPr algn="ctr"/>
            <a:r>
              <a:rPr lang="en-US" sz="1500" i="1">
                <a:effectLst/>
                <a:latin typeface="Tahoma" panose="020B0604030504040204" pitchFamily="34" charset="0"/>
                <a:ea typeface="Tahoma" panose="020B0604030504040204" pitchFamily="34" charset="0"/>
                <a:cs typeface="Tahoma" panose="020B0604030504040204" pitchFamily="34" charset="0"/>
              </a:rPr>
              <a:t>           </a:t>
            </a:r>
            <a:r>
              <a:rPr lang="en-US" sz="1500" i="1">
                <a:latin typeface="Tahoma" panose="020B0604030504040204" pitchFamily="34" charset="0"/>
                <a:ea typeface="Tahoma" panose="020B0604030504040204" pitchFamily="34" charset="0"/>
                <a:cs typeface="Tahoma" panose="020B0604030504040204" pitchFamily="34" charset="0"/>
              </a:rPr>
              <a:t>Bảng so sánh các cảm biến siêu âm phổ biến</a:t>
            </a:r>
          </a:p>
        </p:txBody>
      </p:sp>
      <p:sp>
        <p:nvSpPr>
          <p:cNvPr id="6" name="TextBox 5">
            <a:extLst>
              <a:ext uri="{FF2B5EF4-FFF2-40B4-BE49-F238E27FC236}">
                <a16:creationId xmlns:a16="http://schemas.microsoft.com/office/drawing/2014/main" id="{C5536932-D093-80EF-4C99-ABD46363B967}"/>
              </a:ext>
            </a:extLst>
          </p:cNvPr>
          <p:cNvSpPr txBox="1"/>
          <p:nvPr/>
        </p:nvSpPr>
        <p:spPr>
          <a:xfrm>
            <a:off x="152400" y="1099520"/>
            <a:ext cx="4800600" cy="362087"/>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v"/>
            </a:pPr>
            <a:r>
              <a:rPr lang="en-US" sz="1800" b="1" i="1" kern="100">
                <a:effectLst/>
                <a:latin typeface="Tahoma" panose="020B0604030504040204" pitchFamily="34" charset="0"/>
                <a:ea typeface="Tahoma" panose="020B0604030504040204" pitchFamily="34" charset="0"/>
                <a:cs typeface="Tahoma" panose="020B0604030504040204" pitchFamily="34" charset="0"/>
              </a:rPr>
              <a:t>Cảm biến siêu âm (phát hiện người)</a:t>
            </a:r>
          </a:p>
        </p:txBody>
      </p:sp>
    </p:spTree>
    <p:extLst>
      <p:ext uri="{BB962C8B-B14F-4D97-AF65-F5344CB8AC3E}">
        <p14:creationId xmlns:p14="http://schemas.microsoft.com/office/powerpoint/2010/main" val="75012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Lựa chọn khối cảm biến</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graphicFrame>
        <p:nvGraphicFramePr>
          <p:cNvPr id="5" name="Table 4">
            <a:extLst>
              <a:ext uri="{FF2B5EF4-FFF2-40B4-BE49-F238E27FC236}">
                <a16:creationId xmlns:a16="http://schemas.microsoft.com/office/drawing/2014/main" id="{7B5592BD-DA43-7BB3-83BF-0AC0D563F6CE}"/>
              </a:ext>
            </a:extLst>
          </p:cNvPr>
          <p:cNvGraphicFramePr>
            <a:graphicFrameLocks noGrp="1"/>
          </p:cNvGraphicFramePr>
          <p:nvPr>
            <p:extLst>
              <p:ext uri="{D42A27DB-BD31-4B8C-83A1-F6EECF244321}">
                <p14:modId xmlns:p14="http://schemas.microsoft.com/office/powerpoint/2010/main" val="2362007324"/>
              </p:ext>
            </p:extLst>
          </p:nvPr>
        </p:nvGraphicFramePr>
        <p:xfrm>
          <a:off x="4724400" y="1648114"/>
          <a:ext cx="6824061" cy="4145985"/>
        </p:xfrm>
        <a:graphic>
          <a:graphicData uri="http://schemas.openxmlformats.org/drawingml/2006/table">
            <a:tbl>
              <a:tblPr firstRow="1" bandRow="1">
                <a:tableStyleId>{5940675A-B579-460E-94D1-54222C63F5DA}</a:tableStyleId>
              </a:tblPr>
              <a:tblGrid>
                <a:gridCol w="2274687">
                  <a:extLst>
                    <a:ext uri="{9D8B030D-6E8A-4147-A177-3AD203B41FA5}">
                      <a16:colId xmlns:a16="http://schemas.microsoft.com/office/drawing/2014/main" val="4184542869"/>
                    </a:ext>
                  </a:extLst>
                </a:gridCol>
                <a:gridCol w="2274687">
                  <a:extLst>
                    <a:ext uri="{9D8B030D-6E8A-4147-A177-3AD203B41FA5}">
                      <a16:colId xmlns:a16="http://schemas.microsoft.com/office/drawing/2014/main" val="572415818"/>
                    </a:ext>
                  </a:extLst>
                </a:gridCol>
                <a:gridCol w="2274687">
                  <a:extLst>
                    <a:ext uri="{9D8B030D-6E8A-4147-A177-3AD203B41FA5}">
                      <a16:colId xmlns:a16="http://schemas.microsoft.com/office/drawing/2014/main" val="2308444177"/>
                    </a:ext>
                  </a:extLst>
                </a:gridCol>
              </a:tblGrid>
              <a:tr h="636535">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pPr marL="457200" algn="ctr">
                        <a:lnSpc>
                          <a:spcPct val="107000"/>
                        </a:lnSpc>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MP-02</a:t>
                      </a:r>
                    </a:p>
                  </a:txBody>
                  <a:tcPr/>
                </a:tc>
                <a:tc>
                  <a:txBody>
                    <a:bodyPr/>
                    <a:lstStyle/>
                    <a:p>
                      <a:pPr marL="457200" algn="ctr">
                        <a:lnSpc>
                          <a:spcPct val="107000"/>
                        </a:lnSpc>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MQ-02</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846310335"/>
                  </a:ext>
                </a:extLst>
              </a:tr>
              <a:tr h="672167">
                <a:tc>
                  <a:txBody>
                    <a:bodyPr/>
                    <a:lstStyle/>
                    <a:p>
                      <a:r>
                        <a:rPr lang="en-US">
                          <a:latin typeface="Times New Roman" panose="02020603050405020304" pitchFamily="18" charset="0"/>
                          <a:cs typeface="Times New Roman" panose="02020603050405020304" pitchFamily="18" charset="0"/>
                        </a:rPr>
                        <a:t>Điện áp hoạt động</a:t>
                      </a:r>
                    </a:p>
                    <a:p>
                      <a:r>
                        <a:rPr lang="en-US">
                          <a:latin typeface="Times New Roman" panose="02020603050405020304" pitchFamily="18" charset="0"/>
                          <a:cs typeface="Times New Roman" panose="02020603050405020304" pitchFamily="18" charset="0"/>
                        </a:rPr>
                        <a:t>(VDC)</a:t>
                      </a:r>
                    </a:p>
                  </a:txBody>
                  <a:tcPr/>
                </a:tc>
                <a:tc>
                  <a:txBody>
                    <a:bodyPr/>
                    <a:lstStyle/>
                    <a:p>
                      <a:pPr algn="ctr"/>
                      <a:r>
                        <a:rPr lang="it-IT">
                          <a:latin typeface="Times New Roman" panose="02020603050405020304" pitchFamily="18" charset="0"/>
                          <a:cs typeface="Times New Roman" panose="02020603050405020304" pitchFamily="18" charset="0"/>
                        </a:rPr>
                        <a:t>~5</a:t>
                      </a:r>
                    </a:p>
                  </a:txBody>
                  <a:tcPr/>
                </a:tc>
                <a:tc>
                  <a:txBody>
                    <a:bodyPr/>
                    <a:lstStyle/>
                    <a:p>
                      <a:pPr algn="ctr"/>
                      <a:r>
                        <a:rPr lang="en-US">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val="151670034"/>
                  </a:ext>
                </a:extLst>
              </a:tr>
              <a:tr h="672167">
                <a:tc>
                  <a:txBody>
                    <a:bodyPr/>
                    <a:lstStyle/>
                    <a:p>
                      <a:r>
                        <a:rPr lang="en-US">
                          <a:latin typeface="Times New Roman" panose="02020603050405020304" pitchFamily="18" charset="0"/>
                          <a:cs typeface="Times New Roman" panose="02020603050405020304" pitchFamily="18" charset="0"/>
                        </a:rPr>
                        <a:t>Dòng tiêu thụ (mA)</a:t>
                      </a:r>
                    </a:p>
                  </a:txBody>
                  <a:tcPr/>
                </a:tc>
                <a:tc>
                  <a:txBody>
                    <a:bodyPr/>
                    <a:lstStyle/>
                    <a:p>
                      <a:pPr algn="ctr"/>
                      <a:r>
                        <a:rPr lang="en-US" sz="1800" b="0" i="0" kern="1200">
                          <a:solidFill>
                            <a:schemeClr val="tx1"/>
                          </a:solidFill>
                          <a:effectLst/>
                          <a:latin typeface="Times New Roman" panose="02020603050405020304" pitchFamily="18" charset="0"/>
                          <a:ea typeface="+mn-ea"/>
                          <a:cs typeface="Times New Roman" panose="02020603050405020304" pitchFamily="18" charset="0"/>
                        </a:rPr>
                        <a:t>48</a:t>
                      </a:r>
                    </a:p>
                  </a:txBody>
                  <a:tcPr/>
                </a:tc>
                <a:tc>
                  <a:txBody>
                    <a:bodyPr/>
                    <a:lstStyle/>
                    <a:p>
                      <a:pPr algn="ctr"/>
                      <a:r>
                        <a:rPr lang="it-IT" sz="1800" b="0" i="0" kern="1200">
                          <a:solidFill>
                            <a:schemeClr val="tx1"/>
                          </a:solidFill>
                          <a:effectLst/>
                          <a:latin typeface="Times New Roman" panose="02020603050405020304" pitchFamily="18" charset="0"/>
                          <a:ea typeface="+mn-ea"/>
                          <a:cs typeface="Times New Roman" panose="02020603050405020304" pitchFamily="18" charset="0"/>
                        </a:rPr>
                        <a:t>150</a:t>
                      </a:r>
                    </a:p>
                  </a:txBody>
                  <a:tcPr/>
                </a:tc>
                <a:extLst>
                  <a:ext uri="{0D108BD9-81ED-4DB2-BD59-A6C34878D82A}">
                    <a16:rowId xmlns:a16="http://schemas.microsoft.com/office/drawing/2014/main" val="1944412639"/>
                  </a:ext>
                </a:extLst>
              </a:tr>
              <a:tr h="6712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Dãy hoạt động (ppm)</a:t>
                      </a:r>
                    </a:p>
                  </a:txBody>
                  <a:tcPr/>
                </a:tc>
                <a:tc>
                  <a:txBody>
                    <a:bodyPr/>
                    <a:lstStyle/>
                    <a:p>
                      <a:pPr algn="ctr"/>
                      <a:r>
                        <a:rPr lang="en-US">
                          <a:latin typeface="Times New Roman" panose="02020603050405020304" pitchFamily="18" charset="0"/>
                          <a:cs typeface="Times New Roman" panose="02020603050405020304" pitchFamily="18" charset="0"/>
                        </a:rPr>
                        <a:t>200 – 10000</a:t>
                      </a:r>
                    </a:p>
                  </a:txBody>
                  <a:tcPr/>
                </a:tc>
                <a:tc>
                  <a:txBody>
                    <a:bodyPr/>
                    <a:lstStyle/>
                    <a:p>
                      <a:pPr algn="ctr"/>
                      <a:r>
                        <a:rPr lang="en-US">
                          <a:latin typeface="Times New Roman" panose="02020603050405020304" pitchFamily="18" charset="0"/>
                          <a:cs typeface="Times New Roman" panose="02020603050405020304" pitchFamily="18" charset="0"/>
                        </a:rPr>
                        <a:t>100 – 10000</a:t>
                      </a:r>
                    </a:p>
                  </a:txBody>
                  <a:tcPr/>
                </a:tc>
                <a:extLst>
                  <a:ext uri="{0D108BD9-81ED-4DB2-BD59-A6C34878D82A}">
                    <a16:rowId xmlns:a16="http://schemas.microsoft.com/office/drawing/2014/main" val="3215033900"/>
                  </a:ext>
                </a:extLst>
              </a:tr>
              <a:tr h="671226">
                <a:tc>
                  <a:txBody>
                    <a:bodyPr/>
                    <a:lstStyle/>
                    <a:p>
                      <a:r>
                        <a:rPr lang="en-US">
                          <a:latin typeface="Times New Roman" panose="02020603050405020304" pitchFamily="18" charset="0"/>
                          <a:cs typeface="Times New Roman" panose="02020603050405020304" pitchFamily="18" charset="0"/>
                        </a:rPr>
                        <a:t>Đầu ra</a:t>
                      </a:r>
                    </a:p>
                  </a:txBody>
                  <a:tcPr/>
                </a:tc>
                <a:tc>
                  <a:txBody>
                    <a:bodyPr/>
                    <a:lstStyle/>
                    <a:p>
                      <a:pPr algn="ctr"/>
                      <a:r>
                        <a:rPr lang="en-US">
                          <a:latin typeface="Times New Roman" panose="02020603050405020304" pitchFamily="18" charset="0"/>
                          <a:cs typeface="Times New Roman" panose="02020603050405020304" pitchFamily="18" charset="0"/>
                        </a:rPr>
                        <a:t>Tương tự hoặc số</a:t>
                      </a:r>
                    </a:p>
                  </a:txBody>
                  <a:tcPr/>
                </a:tc>
                <a:tc>
                  <a:txBody>
                    <a:bodyPr/>
                    <a:lstStyle/>
                    <a:p>
                      <a:pPr algn="ctr"/>
                      <a:r>
                        <a:rPr lang="en-US">
                          <a:latin typeface="Times New Roman" panose="02020603050405020304" pitchFamily="18" charset="0"/>
                          <a:cs typeface="Times New Roman" panose="02020603050405020304" pitchFamily="18" charset="0"/>
                        </a:rPr>
                        <a:t>Tương tự hoặc số</a:t>
                      </a:r>
                    </a:p>
                  </a:txBody>
                  <a:tcPr/>
                </a:tc>
                <a:extLst>
                  <a:ext uri="{0D108BD9-81ED-4DB2-BD59-A6C34878D82A}">
                    <a16:rowId xmlns:a16="http://schemas.microsoft.com/office/drawing/2014/main" val="3054468015"/>
                  </a:ext>
                </a:extLst>
              </a:tr>
              <a:tr h="8226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Giá thành (nghìn VNĐ)</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~80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~30</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53249066"/>
                  </a:ext>
                </a:extLst>
              </a:tr>
            </a:tbl>
          </a:graphicData>
        </a:graphic>
      </p:graphicFrame>
      <p:sp>
        <p:nvSpPr>
          <p:cNvPr id="7" name="TextBox 6">
            <a:extLst>
              <a:ext uri="{FF2B5EF4-FFF2-40B4-BE49-F238E27FC236}">
                <a16:creationId xmlns:a16="http://schemas.microsoft.com/office/drawing/2014/main" id="{A772FAD0-DC83-179C-B635-1600FF6DC206}"/>
              </a:ext>
            </a:extLst>
          </p:cNvPr>
          <p:cNvSpPr txBox="1"/>
          <p:nvPr/>
        </p:nvSpPr>
        <p:spPr>
          <a:xfrm flipH="1">
            <a:off x="338736" y="1752600"/>
            <a:ext cx="4114800" cy="2398605"/>
          </a:xfrm>
          <a:prstGeom prst="rect">
            <a:avLst/>
          </a:prstGeom>
          <a:noFill/>
        </p:spPr>
        <p:txBody>
          <a:bodyPr wrap="square">
            <a:spAutoFit/>
          </a:bodyPr>
          <a:lstStyle/>
          <a:p>
            <a:pPr algn="just">
              <a:lnSpc>
                <a:spcPct val="107000"/>
              </a:lnSpc>
              <a:spcAft>
                <a:spcPts val="800"/>
              </a:spcAft>
            </a:pPr>
            <a:r>
              <a:rPr lang="en-US" sz="1800" i="1" kern="100">
                <a:effectLst/>
                <a:latin typeface="Tahoma" panose="020B0604030504040204" pitchFamily="34" charset="0"/>
                <a:ea typeface="Tahoma" panose="020B0604030504040204" pitchFamily="34" charset="0"/>
                <a:cs typeface="Tahoma" panose="020B0604030504040204" pitchFamily="34" charset="0"/>
              </a:rPr>
              <a:t>     Tiêu chí ưu tiên</a:t>
            </a:r>
            <a:r>
              <a:rPr lang="en-US" sz="1800" kern="100">
                <a:effectLst/>
                <a:latin typeface="Tahoma" panose="020B0604030504040204" pitchFamily="34" charset="0"/>
                <a:ea typeface="Tahoma" panose="020B0604030504040204" pitchFamily="34" charset="0"/>
                <a:cs typeface="Tahoma" panose="020B0604030504040204" pitchFamily="34" charset="0"/>
              </a:rPr>
              <a:t>: Chính xác, đ</a:t>
            </a:r>
            <a:r>
              <a:rPr lang="en-US" sz="1800">
                <a:effectLst/>
                <a:latin typeface="Tahoma" panose="020B0604030504040204" pitchFamily="34" charset="0"/>
                <a:ea typeface="Tahoma" panose="020B0604030504040204" pitchFamily="34" charset="0"/>
                <a:cs typeface="Tahoma" panose="020B0604030504040204" pitchFamily="34" charset="0"/>
              </a:rPr>
              <a:t>áng tin cậy, giá rẻ, dễ tiếp cận.</a:t>
            </a:r>
            <a:endParaRPr lang="en-US" sz="1800" kern="100">
              <a:effectLst/>
              <a:latin typeface="Tahoma" panose="020B0604030504040204" pitchFamily="34" charset="0"/>
              <a:ea typeface="Tahoma" panose="020B0604030504040204" pitchFamily="34" charset="0"/>
              <a:cs typeface="Tahoma" panose="020B0604030504040204" pitchFamily="34" charset="0"/>
            </a:endParaRPr>
          </a:p>
          <a:p>
            <a:pPr algn="just">
              <a:lnSpc>
                <a:spcPct val="107000"/>
              </a:lnSpc>
              <a:spcAft>
                <a:spcPts val="800"/>
              </a:spcAft>
            </a:pPr>
            <a:r>
              <a:rPr lang="en-US" sz="1800" i="1" kern="100">
                <a:effectLst/>
                <a:latin typeface="Tahoma" panose="020B0604030504040204" pitchFamily="34" charset="0"/>
                <a:ea typeface="Tahoma" panose="020B0604030504040204" pitchFamily="34" charset="0"/>
                <a:cs typeface="Tahoma" panose="020B0604030504040204" pitchFamily="34" charset="0"/>
              </a:rPr>
              <a:t>     Kết luận</a:t>
            </a:r>
            <a:r>
              <a:rPr lang="en-US" sz="1800" kern="100">
                <a:effectLst/>
                <a:latin typeface="Tahoma" panose="020B0604030504040204" pitchFamily="34" charset="0"/>
                <a:ea typeface="Tahoma" panose="020B0604030504040204" pitchFamily="34" charset="0"/>
                <a:cs typeface="Tahoma" panose="020B0604030504040204" pitchFamily="34" charset="0"/>
              </a:rPr>
              <a:t>: </a:t>
            </a:r>
            <a:r>
              <a:rPr lang="en-US" sz="1800">
                <a:effectLst/>
                <a:latin typeface="Tahoma" panose="020B0604030504040204" pitchFamily="34" charset="0"/>
                <a:ea typeface="Tahoma" panose="020B0604030504040204" pitchFamily="34" charset="0"/>
                <a:cs typeface="Tahoma" panose="020B0604030504040204" pitchFamily="34" charset="0"/>
              </a:rPr>
              <a:t>Dựa vào tiêu chí ưu tiên</a:t>
            </a:r>
            <a:r>
              <a:rPr lang="en-US" b="1">
                <a:latin typeface="Tahoma" panose="020B0604030504040204" pitchFamily="34" charset="0"/>
                <a:ea typeface="Tahoma" panose="020B0604030504040204" pitchFamily="34" charset="0"/>
                <a:cs typeface="Tahoma" panose="020B0604030504040204" pitchFamily="34" charset="0"/>
              </a:rPr>
              <a:t>,</a:t>
            </a:r>
            <a:r>
              <a:rPr lang="en-US" sz="1800" b="1">
                <a:effectLst/>
                <a:latin typeface="Tahoma" panose="020B0604030504040204" pitchFamily="34" charset="0"/>
                <a:ea typeface="Tahoma" panose="020B0604030504040204" pitchFamily="34" charset="0"/>
                <a:cs typeface="Tahoma" panose="020B0604030504040204" pitchFamily="34" charset="0"/>
              </a:rPr>
              <a:t> MQ-02 </a:t>
            </a:r>
            <a:r>
              <a:rPr lang="en-US" sz="1800">
                <a:effectLst/>
                <a:latin typeface="Tahoma" panose="020B0604030504040204" pitchFamily="34" charset="0"/>
                <a:ea typeface="Tahoma" panose="020B0604030504040204" pitchFamily="34" charset="0"/>
                <a:cs typeface="Tahoma" panose="020B0604030504040204" pitchFamily="34" charset="0"/>
              </a:rPr>
              <a:t>được lựa chọn do giá thành rẻ, phù hợp.</a:t>
            </a:r>
            <a:endParaRPr lang="en-US" sz="1400" kern="100">
              <a:effectLst/>
              <a:latin typeface="Tahoma" panose="020B0604030504040204" pitchFamily="34" charset="0"/>
              <a:ea typeface="Tahoma" panose="020B0604030504040204" pitchFamily="34" charset="0"/>
              <a:cs typeface="Tahoma" panose="020B0604030504040204" pitchFamily="34" charset="0"/>
            </a:endParaRPr>
          </a:p>
          <a:p>
            <a:pPr algn="just">
              <a:lnSpc>
                <a:spcPct val="107000"/>
              </a:lnSpc>
              <a:spcAft>
                <a:spcPts val="800"/>
              </a:spcAft>
            </a:pP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37ECFA64-2958-6362-365B-4E61A0A528AD}"/>
              </a:ext>
            </a:extLst>
          </p:cNvPr>
          <p:cNvSpPr txBox="1"/>
          <p:nvPr/>
        </p:nvSpPr>
        <p:spPr>
          <a:xfrm>
            <a:off x="4800600" y="1259680"/>
            <a:ext cx="6096000" cy="323165"/>
          </a:xfrm>
          <a:prstGeom prst="rect">
            <a:avLst/>
          </a:prstGeom>
          <a:noFill/>
        </p:spPr>
        <p:txBody>
          <a:bodyPr wrap="square">
            <a:spAutoFit/>
          </a:bodyPr>
          <a:lstStyle/>
          <a:p>
            <a:pPr algn="ctr"/>
            <a:r>
              <a:rPr lang="en-US" sz="1500" i="1">
                <a:effectLst/>
                <a:latin typeface="Tahoma" panose="020B0604030504040204" pitchFamily="34" charset="0"/>
                <a:ea typeface="Tahoma" panose="020B0604030504040204" pitchFamily="34" charset="0"/>
                <a:cs typeface="Tahoma" panose="020B0604030504040204" pitchFamily="34" charset="0"/>
              </a:rPr>
              <a:t>           </a:t>
            </a:r>
            <a:r>
              <a:rPr lang="en-US" sz="1500" i="1">
                <a:latin typeface="Tahoma" panose="020B0604030504040204" pitchFamily="34" charset="0"/>
                <a:ea typeface="Tahoma" panose="020B0604030504040204" pitchFamily="34" charset="0"/>
                <a:cs typeface="Tahoma" panose="020B0604030504040204" pitchFamily="34" charset="0"/>
              </a:rPr>
              <a:t>Bảng so sánh các cảm biến đo nồng độ khói phổ biến</a:t>
            </a:r>
          </a:p>
        </p:txBody>
      </p:sp>
      <p:sp>
        <p:nvSpPr>
          <p:cNvPr id="9" name="TextBox 8">
            <a:extLst>
              <a:ext uri="{FF2B5EF4-FFF2-40B4-BE49-F238E27FC236}">
                <a16:creationId xmlns:a16="http://schemas.microsoft.com/office/drawing/2014/main" id="{474C358A-91E4-77C3-B4ED-6EEEBCC73AB4}"/>
              </a:ext>
            </a:extLst>
          </p:cNvPr>
          <p:cNvSpPr txBox="1"/>
          <p:nvPr/>
        </p:nvSpPr>
        <p:spPr>
          <a:xfrm>
            <a:off x="152400" y="1099520"/>
            <a:ext cx="6096000" cy="367473"/>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v"/>
            </a:pPr>
            <a:r>
              <a:rPr lang="en-US" sz="1800" b="1" i="1" kern="100">
                <a:effectLst/>
                <a:latin typeface="Tahoma" panose="020B0604030504040204" pitchFamily="34" charset="0"/>
                <a:ea typeface="Tahoma" panose="020B0604030504040204" pitchFamily="34" charset="0"/>
                <a:cs typeface="Tahoma" panose="020B0604030504040204" pitchFamily="34" charset="0"/>
              </a:rPr>
              <a:t>Cảm biến đo nồng độ khói</a:t>
            </a:r>
            <a:endParaRPr lang="en-US" sz="1800" b="1" i="1"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559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6475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160262" cy="4813497"/>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latin typeface="Tahoma" panose="020B0604030504040204" pitchFamily="34" charset="0"/>
                <a:ea typeface="Tahoma" panose="020B0604030504040204" pitchFamily="34" charset="0"/>
                <a:cs typeface="Tahoma" panose="020B0604030504040204" pitchFamily="34" charset="0"/>
              </a:rPr>
              <a:t>Tổng quan đề tài</a:t>
            </a:r>
            <a:endParaRPr sz="2800" b="1">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5"/>
              </a:spcBef>
              <a:buFont typeface="Tahoma"/>
              <a:buAutoNum type="arabicPeriod"/>
            </a:pPr>
            <a:endParaRPr sz="4300" b="1">
              <a:latin typeface="Tahoma" panose="020B0604030504040204" pitchFamily="34" charset="0"/>
              <a:ea typeface="Tahoma" panose="020B0604030504040204" pitchFamily="34" charset="0"/>
              <a:cs typeface="Tahoma" panose="020B0604030504040204" pitchFamily="34" charset="0"/>
            </a:endParaRPr>
          </a:p>
          <a:p>
            <a:pPr marL="527685" indent="-515620">
              <a:lnSpc>
                <a:spcPct val="100000"/>
              </a:lnSpc>
              <a:buAutoNum type="arabicPeriod"/>
              <a:tabLst>
                <a:tab pos="527685" algn="l"/>
                <a:tab pos="528320" algn="l"/>
              </a:tabLst>
            </a:pPr>
            <a:r>
              <a:rPr lang="en-US" sz="2800" b="1" spc="-120">
                <a:latin typeface="Tahoma" panose="020B0604030504040204" pitchFamily="34" charset="0"/>
                <a:ea typeface="Tahoma" panose="020B0604030504040204" pitchFamily="34" charset="0"/>
                <a:cs typeface="Tahoma" panose="020B0604030504040204" pitchFamily="34" charset="0"/>
              </a:rPr>
              <a:t>Thiết kế phần cứng hệ thống</a:t>
            </a:r>
            <a:endParaRPr lang="en-US" sz="2800" b="1">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0"/>
              </a:spcBef>
              <a:buFont typeface="Tahoma"/>
              <a:buAutoNum type="arabicPeriod"/>
            </a:pPr>
            <a:endParaRPr sz="4300" b="1">
              <a:latin typeface="Tahoma" panose="020B0604030504040204" pitchFamily="34" charset="0"/>
              <a:ea typeface="Tahoma" panose="020B0604030504040204" pitchFamily="34" charset="0"/>
              <a:cs typeface="Tahoma" panose="020B0604030504040204" pitchFamily="34" charset="0"/>
            </a:endParaRPr>
          </a:p>
          <a:p>
            <a:pPr marL="527685" indent="-515620">
              <a:lnSpc>
                <a:spcPct val="100000"/>
              </a:lnSpc>
              <a:spcBef>
                <a:spcPts val="5"/>
              </a:spcBef>
              <a:buAutoNum type="arabicPeriod"/>
              <a:tabLst>
                <a:tab pos="527685" algn="l"/>
                <a:tab pos="528320" algn="l"/>
              </a:tabLst>
            </a:pPr>
            <a:r>
              <a:rPr lang="en-US" sz="2800" b="1" spc="-114">
                <a:latin typeface="Tahoma" panose="020B0604030504040204" pitchFamily="34" charset="0"/>
                <a:ea typeface="Tahoma" panose="020B0604030504040204" pitchFamily="34" charset="0"/>
                <a:cs typeface="Tahoma" panose="020B0604030504040204" pitchFamily="34" charset="0"/>
              </a:rPr>
              <a:t>Thiết kế phần mềm hệ thống</a:t>
            </a:r>
            <a:endParaRPr sz="2800" b="1">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0"/>
              </a:spcBef>
              <a:buFont typeface="Tahoma"/>
              <a:buAutoNum type="arabicPeriod"/>
            </a:pPr>
            <a:endParaRPr sz="4300" b="1">
              <a:latin typeface="Tahoma" panose="020B0604030504040204" pitchFamily="34" charset="0"/>
              <a:ea typeface="Tahoma" panose="020B0604030504040204" pitchFamily="34" charset="0"/>
              <a:cs typeface="Tahoma" panose="020B0604030504040204" pitchFamily="34" charset="0"/>
            </a:endParaRPr>
          </a:p>
          <a:p>
            <a:pPr marL="527685" indent="-515620">
              <a:lnSpc>
                <a:spcPct val="100000"/>
              </a:lnSpc>
              <a:buAutoNum type="arabicPeriod"/>
              <a:tabLst>
                <a:tab pos="527685" algn="l"/>
                <a:tab pos="528320" algn="l"/>
              </a:tabLst>
            </a:pPr>
            <a:r>
              <a:rPr lang="en-US" sz="2800" b="1" spc="-70">
                <a:latin typeface="Tahoma" panose="020B0604030504040204" pitchFamily="34" charset="0"/>
                <a:ea typeface="Tahoma" panose="020B0604030504040204" pitchFamily="34" charset="0"/>
                <a:cs typeface="Tahoma" panose="020B0604030504040204" pitchFamily="34" charset="0"/>
              </a:rPr>
              <a:t>Kết quả đạt được</a:t>
            </a:r>
          </a:p>
          <a:p>
            <a:pPr marL="527685" indent="-515620">
              <a:lnSpc>
                <a:spcPct val="100000"/>
              </a:lnSpc>
              <a:buAutoNum type="arabicPeriod"/>
              <a:tabLst>
                <a:tab pos="527685" algn="l"/>
                <a:tab pos="528320" algn="l"/>
              </a:tabLst>
            </a:pPr>
            <a:endParaRPr lang="en-US" sz="4300" b="1" spc="-70">
              <a:latin typeface="Tahoma" panose="020B0604030504040204" pitchFamily="34" charset="0"/>
              <a:ea typeface="Tahoma" panose="020B0604030504040204" pitchFamily="34" charset="0"/>
              <a:cs typeface="Tahoma" panose="020B0604030504040204" pitchFamily="34" charset="0"/>
            </a:endParaRPr>
          </a:p>
          <a:p>
            <a:pPr marL="527685" indent="-515620">
              <a:lnSpc>
                <a:spcPct val="100000"/>
              </a:lnSpc>
              <a:buAutoNum type="arabicPeriod"/>
              <a:tabLst>
                <a:tab pos="527685" algn="l"/>
                <a:tab pos="528320" algn="l"/>
              </a:tabLst>
            </a:pPr>
            <a:r>
              <a:rPr lang="en-US" sz="2800" b="1" spc="-70">
                <a:latin typeface="Tahoma" panose="020B0604030504040204" pitchFamily="34" charset="0"/>
                <a:ea typeface="Tahoma" panose="020B0604030504040204" pitchFamily="34" charset="0"/>
                <a:cs typeface="Tahoma" panose="020B0604030504040204" pitchFamily="34" charset="0"/>
              </a:rPr>
              <a:t>Kết luận</a:t>
            </a:r>
            <a:endParaRPr sz="2800" b="1">
              <a:latin typeface="Tahoma" panose="020B0604030504040204" pitchFamily="34" charset="0"/>
              <a:ea typeface="Tahoma" panose="020B0604030504040204" pitchFamily="34" charset="0"/>
              <a:cs typeface="Tahoma" panose="020B0604030504040204" pitchFamily="34" charset="0"/>
            </a:endParaRPr>
          </a:p>
        </p:txBody>
      </p:sp>
      <p:sp>
        <p:nvSpPr>
          <p:cNvPr id="29" name="object 29"/>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a:t>
            </a:fld>
            <a:endParaRPr spc="-7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Một số thiết bị khác</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17" name="Picture 16">
            <a:extLst>
              <a:ext uri="{FF2B5EF4-FFF2-40B4-BE49-F238E27FC236}">
                <a16:creationId xmlns:a16="http://schemas.microsoft.com/office/drawing/2014/main" id="{4B666E08-79C5-4B45-86BB-F51FE49363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56511" y="3892894"/>
            <a:ext cx="2238919" cy="1322145"/>
          </a:xfrm>
          <a:prstGeom prst="rect">
            <a:avLst/>
          </a:prstGeom>
          <a:noFill/>
          <a:ln>
            <a:noFill/>
          </a:ln>
        </p:spPr>
      </p:pic>
      <p:sp>
        <p:nvSpPr>
          <p:cNvPr id="5" name="TextBox 4">
            <a:extLst>
              <a:ext uri="{FF2B5EF4-FFF2-40B4-BE49-F238E27FC236}">
                <a16:creationId xmlns:a16="http://schemas.microsoft.com/office/drawing/2014/main" id="{BCA9C10A-82E2-4AE0-8DDA-D731C8A31583}"/>
              </a:ext>
            </a:extLst>
          </p:cNvPr>
          <p:cNvSpPr txBox="1"/>
          <p:nvPr/>
        </p:nvSpPr>
        <p:spPr>
          <a:xfrm>
            <a:off x="902195" y="3147510"/>
            <a:ext cx="1472344" cy="369332"/>
          </a:xfrm>
          <a:prstGeom prst="rect">
            <a:avLst/>
          </a:prstGeom>
          <a:noFill/>
        </p:spPr>
        <p:txBody>
          <a:bodyPr wrap="square" rtlCol="0">
            <a:spAutoFit/>
          </a:bodyPr>
          <a:lstStyle/>
          <a:p>
            <a:r>
              <a:rPr lang="en-US" i="1">
                <a:latin typeface="Tahoma" panose="020B0604030504040204" pitchFamily="34" charset="0"/>
                <a:ea typeface="Tahoma" panose="020B0604030504040204" pitchFamily="34" charset="0"/>
                <a:cs typeface="Tahoma" panose="020B0604030504040204" pitchFamily="34" charset="0"/>
              </a:rPr>
              <a:t>AMS1117</a:t>
            </a:r>
          </a:p>
        </p:txBody>
      </p:sp>
      <p:sp>
        <p:nvSpPr>
          <p:cNvPr id="19" name="TextBox 18">
            <a:extLst>
              <a:ext uri="{FF2B5EF4-FFF2-40B4-BE49-F238E27FC236}">
                <a16:creationId xmlns:a16="http://schemas.microsoft.com/office/drawing/2014/main" id="{9EB3F725-72C5-42BD-9F7D-58B1971B5B1B}"/>
              </a:ext>
            </a:extLst>
          </p:cNvPr>
          <p:cNvSpPr txBox="1"/>
          <p:nvPr/>
        </p:nvSpPr>
        <p:spPr>
          <a:xfrm>
            <a:off x="3381522" y="3147510"/>
            <a:ext cx="1970894" cy="369332"/>
          </a:xfrm>
          <a:prstGeom prst="rect">
            <a:avLst/>
          </a:prstGeom>
          <a:noFill/>
        </p:spPr>
        <p:txBody>
          <a:bodyPr wrap="square" rtlCol="0">
            <a:spAutoFit/>
          </a:bodyPr>
          <a:lstStyle/>
          <a:p>
            <a:r>
              <a:rPr lang="en-US" i="1">
                <a:latin typeface="Tahoma" panose="020B0604030504040204" pitchFamily="34" charset="0"/>
                <a:ea typeface="Tahoma" panose="020B0604030504040204" pitchFamily="34" charset="0"/>
                <a:cs typeface="Tahoma" panose="020B0604030504040204" pitchFamily="34" charset="0"/>
              </a:rPr>
              <a:t>Nút nhấn 2 chân</a:t>
            </a:r>
          </a:p>
        </p:txBody>
      </p:sp>
      <p:sp>
        <p:nvSpPr>
          <p:cNvPr id="20" name="TextBox 19">
            <a:extLst>
              <a:ext uri="{FF2B5EF4-FFF2-40B4-BE49-F238E27FC236}">
                <a16:creationId xmlns:a16="http://schemas.microsoft.com/office/drawing/2014/main" id="{EADA6C9D-1468-4798-9F41-25A384A607C3}"/>
              </a:ext>
            </a:extLst>
          </p:cNvPr>
          <p:cNvSpPr txBox="1"/>
          <p:nvPr/>
        </p:nvSpPr>
        <p:spPr>
          <a:xfrm>
            <a:off x="6526757" y="3189354"/>
            <a:ext cx="1472344" cy="369332"/>
          </a:xfrm>
          <a:prstGeom prst="rect">
            <a:avLst/>
          </a:prstGeom>
          <a:noFill/>
        </p:spPr>
        <p:txBody>
          <a:bodyPr wrap="square" rtlCol="0">
            <a:spAutoFit/>
          </a:bodyPr>
          <a:lstStyle/>
          <a:p>
            <a:r>
              <a:rPr lang="en-US" i="1">
                <a:latin typeface="Tahoma" panose="020B0604030504040204" pitchFamily="34" charset="0"/>
                <a:ea typeface="Tahoma" panose="020B0604030504040204" pitchFamily="34" charset="0"/>
                <a:cs typeface="Tahoma" panose="020B0604030504040204" pitchFamily="34" charset="0"/>
              </a:rPr>
              <a:t>MicroUSB</a:t>
            </a:r>
          </a:p>
        </p:txBody>
      </p:sp>
      <p:sp>
        <p:nvSpPr>
          <p:cNvPr id="21" name="TextBox 20">
            <a:extLst>
              <a:ext uri="{FF2B5EF4-FFF2-40B4-BE49-F238E27FC236}">
                <a16:creationId xmlns:a16="http://schemas.microsoft.com/office/drawing/2014/main" id="{F74B212F-C2A8-4E83-954B-9C1B05485F43}"/>
              </a:ext>
            </a:extLst>
          </p:cNvPr>
          <p:cNvSpPr txBox="1"/>
          <p:nvPr/>
        </p:nvSpPr>
        <p:spPr>
          <a:xfrm>
            <a:off x="939313" y="5568434"/>
            <a:ext cx="1472344" cy="369332"/>
          </a:xfrm>
          <a:prstGeom prst="rect">
            <a:avLst/>
          </a:prstGeom>
          <a:noFill/>
        </p:spPr>
        <p:txBody>
          <a:bodyPr wrap="square" rtlCol="0">
            <a:spAutoFit/>
          </a:bodyPr>
          <a:lstStyle/>
          <a:p>
            <a:r>
              <a:rPr lang="en-US" i="1">
                <a:latin typeface="Tahoma" panose="020B0604030504040204" pitchFamily="34" charset="0"/>
                <a:ea typeface="Tahoma" panose="020B0604030504040204" pitchFamily="34" charset="0"/>
                <a:cs typeface="Tahoma" panose="020B0604030504040204" pitchFamily="34" charset="0"/>
              </a:rPr>
              <a:t>Trans S8050</a:t>
            </a:r>
          </a:p>
        </p:txBody>
      </p:sp>
      <p:sp>
        <p:nvSpPr>
          <p:cNvPr id="22" name="TextBox 21">
            <a:extLst>
              <a:ext uri="{FF2B5EF4-FFF2-40B4-BE49-F238E27FC236}">
                <a16:creationId xmlns:a16="http://schemas.microsoft.com/office/drawing/2014/main" id="{7AB3B61D-1B8E-46B3-A44F-A7D50B94B399}"/>
              </a:ext>
            </a:extLst>
          </p:cNvPr>
          <p:cNvSpPr txBox="1"/>
          <p:nvPr/>
        </p:nvSpPr>
        <p:spPr>
          <a:xfrm>
            <a:off x="3644905" y="5577817"/>
            <a:ext cx="1472344" cy="369332"/>
          </a:xfrm>
          <a:prstGeom prst="rect">
            <a:avLst/>
          </a:prstGeom>
          <a:noFill/>
        </p:spPr>
        <p:txBody>
          <a:bodyPr wrap="square" rtlCol="0">
            <a:spAutoFit/>
          </a:bodyPr>
          <a:lstStyle/>
          <a:p>
            <a:r>
              <a:rPr lang="en-US" i="1">
                <a:latin typeface="Tahoma" panose="020B0604030504040204" pitchFamily="34" charset="0"/>
                <a:ea typeface="Tahoma" panose="020B0604030504040204" pitchFamily="34" charset="0"/>
                <a:cs typeface="Tahoma" panose="020B0604030504040204" pitchFamily="34" charset="0"/>
              </a:rPr>
              <a:t>Diode SS34</a:t>
            </a:r>
          </a:p>
        </p:txBody>
      </p:sp>
      <p:sp>
        <p:nvSpPr>
          <p:cNvPr id="23" name="TextBox 22">
            <a:extLst>
              <a:ext uri="{FF2B5EF4-FFF2-40B4-BE49-F238E27FC236}">
                <a16:creationId xmlns:a16="http://schemas.microsoft.com/office/drawing/2014/main" id="{5F0D45A8-5464-415B-91C6-4465042DBDFB}"/>
              </a:ext>
            </a:extLst>
          </p:cNvPr>
          <p:cNvSpPr txBox="1"/>
          <p:nvPr/>
        </p:nvSpPr>
        <p:spPr>
          <a:xfrm>
            <a:off x="6526756" y="5519119"/>
            <a:ext cx="1794737" cy="369332"/>
          </a:xfrm>
          <a:prstGeom prst="rect">
            <a:avLst/>
          </a:prstGeom>
          <a:noFill/>
        </p:spPr>
        <p:txBody>
          <a:bodyPr wrap="square" rtlCol="0">
            <a:spAutoFit/>
          </a:bodyPr>
          <a:lstStyle/>
          <a:p>
            <a:r>
              <a:rPr lang="en-US" i="1">
                <a:latin typeface="Tahoma" panose="020B0604030504040204" pitchFamily="34" charset="0"/>
                <a:ea typeface="Tahoma" panose="020B0604030504040204" pitchFamily="34" charset="0"/>
                <a:cs typeface="Tahoma" panose="020B0604030504040204" pitchFamily="34" charset="0"/>
              </a:rPr>
              <a:t>Relay 5V 10A </a:t>
            </a:r>
          </a:p>
        </p:txBody>
      </p:sp>
      <p:sp>
        <p:nvSpPr>
          <p:cNvPr id="24" name="TextBox 23">
            <a:extLst>
              <a:ext uri="{FF2B5EF4-FFF2-40B4-BE49-F238E27FC236}">
                <a16:creationId xmlns:a16="http://schemas.microsoft.com/office/drawing/2014/main" id="{60134F59-9A5A-4AB2-9446-7B5C89556685}"/>
              </a:ext>
            </a:extLst>
          </p:cNvPr>
          <p:cNvSpPr txBox="1"/>
          <p:nvPr/>
        </p:nvSpPr>
        <p:spPr>
          <a:xfrm>
            <a:off x="9674887" y="5442410"/>
            <a:ext cx="1472344" cy="369332"/>
          </a:xfrm>
          <a:prstGeom prst="rect">
            <a:avLst/>
          </a:prstGeom>
          <a:noFill/>
        </p:spPr>
        <p:txBody>
          <a:bodyPr wrap="square" rtlCol="0">
            <a:spAutoFit/>
          </a:bodyPr>
          <a:lstStyle/>
          <a:p>
            <a:r>
              <a:rPr lang="en-US" i="1">
                <a:latin typeface="Tahoma" panose="020B0604030504040204" pitchFamily="34" charset="0"/>
                <a:ea typeface="Tahoma" panose="020B0604030504040204" pitchFamily="34" charset="0"/>
                <a:cs typeface="Tahoma" panose="020B0604030504040204" pitchFamily="34" charset="0"/>
              </a:rPr>
              <a:t>Còi chip</a:t>
            </a:r>
          </a:p>
        </p:txBody>
      </p:sp>
      <p:sp>
        <p:nvSpPr>
          <p:cNvPr id="25" name="TextBox 24">
            <a:extLst>
              <a:ext uri="{FF2B5EF4-FFF2-40B4-BE49-F238E27FC236}">
                <a16:creationId xmlns:a16="http://schemas.microsoft.com/office/drawing/2014/main" id="{D85148ED-01D2-46C7-81F5-F02835108C39}"/>
              </a:ext>
            </a:extLst>
          </p:cNvPr>
          <p:cNvSpPr txBox="1"/>
          <p:nvPr/>
        </p:nvSpPr>
        <p:spPr>
          <a:xfrm>
            <a:off x="9674887" y="3147510"/>
            <a:ext cx="1472344" cy="369332"/>
          </a:xfrm>
          <a:prstGeom prst="rect">
            <a:avLst/>
          </a:prstGeom>
          <a:noFill/>
        </p:spPr>
        <p:txBody>
          <a:bodyPr wrap="square" rtlCol="0">
            <a:spAutoFit/>
          </a:bodyPr>
          <a:lstStyle/>
          <a:p>
            <a:r>
              <a:rPr lang="en-US" i="1">
                <a:latin typeface="Tahoma" panose="020B0604030504040204" pitchFamily="34" charset="0"/>
                <a:ea typeface="Tahoma" panose="020B0604030504040204" pitchFamily="34" charset="0"/>
                <a:cs typeface="Tahoma" panose="020B0604030504040204" pitchFamily="34" charset="0"/>
              </a:rPr>
              <a:t>CH340C</a:t>
            </a:r>
          </a:p>
        </p:txBody>
      </p:sp>
      <p:pic>
        <p:nvPicPr>
          <p:cNvPr id="7" name="Picture 6">
            <a:extLst>
              <a:ext uri="{FF2B5EF4-FFF2-40B4-BE49-F238E27FC236}">
                <a16:creationId xmlns:a16="http://schemas.microsoft.com/office/drawing/2014/main" id="{DB67A0F1-DABC-E015-498F-8553438979C6}"/>
              </a:ext>
            </a:extLst>
          </p:cNvPr>
          <p:cNvPicPr>
            <a:picLocks noChangeAspect="1"/>
          </p:cNvPicPr>
          <p:nvPr/>
        </p:nvPicPr>
        <p:blipFill>
          <a:blip r:embed="rId4"/>
          <a:stretch>
            <a:fillRect/>
          </a:stretch>
        </p:blipFill>
        <p:spPr>
          <a:xfrm>
            <a:off x="747111" y="1611993"/>
            <a:ext cx="1823849" cy="1638296"/>
          </a:xfrm>
          <a:prstGeom prst="rect">
            <a:avLst/>
          </a:prstGeom>
        </p:spPr>
      </p:pic>
      <p:pic>
        <p:nvPicPr>
          <p:cNvPr id="13" name="Picture 12">
            <a:extLst>
              <a:ext uri="{FF2B5EF4-FFF2-40B4-BE49-F238E27FC236}">
                <a16:creationId xmlns:a16="http://schemas.microsoft.com/office/drawing/2014/main" id="{0A2E5A4E-6203-B107-D0D8-FBB17F649924}"/>
              </a:ext>
            </a:extLst>
          </p:cNvPr>
          <p:cNvPicPr>
            <a:picLocks noChangeAspect="1"/>
          </p:cNvPicPr>
          <p:nvPr/>
        </p:nvPicPr>
        <p:blipFill>
          <a:blip r:embed="rId5"/>
          <a:stretch>
            <a:fillRect/>
          </a:stretch>
        </p:blipFill>
        <p:spPr>
          <a:xfrm>
            <a:off x="5861940" y="1322562"/>
            <a:ext cx="2801978" cy="1823833"/>
          </a:xfrm>
          <a:prstGeom prst="rect">
            <a:avLst/>
          </a:prstGeom>
        </p:spPr>
      </p:pic>
      <p:pic>
        <p:nvPicPr>
          <p:cNvPr id="2050" name="Picture 2" descr="Amazon.com: JESSINIE 5Pcs CH340C SOP-16 USB to Serial Adapter Chip SMD CH340  SMD Serial Chip Built-in Crystal Oscillator : Electronics">
            <a:extLst>
              <a:ext uri="{FF2B5EF4-FFF2-40B4-BE49-F238E27FC236}">
                <a16:creationId xmlns:a16="http://schemas.microsoft.com/office/drawing/2014/main" id="{52527218-B517-148B-A6FE-94E8D31A27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9179" y="1459226"/>
            <a:ext cx="2553582" cy="16252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ransistor S8050 SOT-23 40V 1.5A NPN Chân Dán J3Y">
            <a:extLst>
              <a:ext uri="{FF2B5EF4-FFF2-40B4-BE49-F238E27FC236}">
                <a16:creationId xmlns:a16="http://schemas.microsoft.com/office/drawing/2014/main" id="{B6D7DC01-3DC0-40D1-25C4-7B151134EB7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0722" b="19158"/>
          <a:stretch/>
        </p:blipFill>
        <p:spPr bwMode="auto">
          <a:xfrm>
            <a:off x="389914" y="3892894"/>
            <a:ext cx="2209800" cy="15495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ode SS34 Chân Dán">
            <a:extLst>
              <a:ext uri="{FF2B5EF4-FFF2-40B4-BE49-F238E27FC236}">
                <a16:creationId xmlns:a16="http://schemas.microsoft.com/office/drawing/2014/main" id="{FBA21B66-AEDD-AE6E-8E26-42502660003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84900" y="3656185"/>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41632AD-FD0D-DFAB-FE04-35473C3A6E23}"/>
              </a:ext>
            </a:extLst>
          </p:cNvPr>
          <p:cNvPicPr>
            <a:picLocks noChangeAspect="1"/>
          </p:cNvPicPr>
          <p:nvPr/>
        </p:nvPicPr>
        <p:blipFill rotWithShape="1">
          <a:blip r:embed="rId9"/>
          <a:srcRect t="10083" b="14320"/>
          <a:stretch/>
        </p:blipFill>
        <p:spPr>
          <a:xfrm>
            <a:off x="2808242" y="1386605"/>
            <a:ext cx="2613116" cy="1638296"/>
          </a:xfrm>
          <a:prstGeom prst="rect">
            <a:avLst/>
          </a:prstGeom>
        </p:spPr>
      </p:pic>
      <p:pic>
        <p:nvPicPr>
          <p:cNvPr id="6" name="Picture 5">
            <a:extLst>
              <a:ext uri="{FF2B5EF4-FFF2-40B4-BE49-F238E27FC236}">
                <a16:creationId xmlns:a16="http://schemas.microsoft.com/office/drawing/2014/main" id="{7A5C75F5-9F9B-3C89-1238-BFA6F94306D2}"/>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50497" y="3783080"/>
            <a:ext cx="1794737" cy="1794737"/>
          </a:xfrm>
          <a:prstGeom prst="rect">
            <a:avLst/>
          </a:prstGeom>
          <a:noFill/>
          <a:ln>
            <a:noFill/>
          </a:ln>
        </p:spPr>
      </p:pic>
    </p:spTree>
    <p:extLst>
      <p:ext uri="{BB962C8B-B14F-4D97-AF65-F5344CB8AC3E}">
        <p14:creationId xmlns:p14="http://schemas.microsoft.com/office/powerpoint/2010/main" val="2845250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457200" indent="-457200">
              <a:buFont typeface="Wingdings" panose="05000000000000000000" pitchFamily="2" charset="2"/>
              <a:buChar char="q"/>
            </a:pPr>
            <a:r>
              <a:rPr lang="en-US">
                <a:latin typeface="Tahoma" panose="020B0604030504040204" pitchFamily="34" charset="0"/>
                <a:ea typeface="Tahoma" panose="020B0604030504040204" pitchFamily="34" charset="0"/>
                <a:cs typeface="Tahoma" panose="020B0604030504040204" pitchFamily="34" charset="0"/>
              </a:rPr>
              <a:t>Sơ đồ nguyên lý</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F95A83BD-E746-477B-91CB-1C559AA90DA3}"/>
              </a:ext>
            </a:extLst>
          </p:cNvPr>
          <p:cNvSpPr txBox="1"/>
          <p:nvPr/>
        </p:nvSpPr>
        <p:spPr>
          <a:xfrm>
            <a:off x="8915400" y="3193676"/>
            <a:ext cx="2743200" cy="323165"/>
          </a:xfrm>
          <a:prstGeom prst="rect">
            <a:avLst/>
          </a:prstGeom>
          <a:noFill/>
        </p:spPr>
        <p:txBody>
          <a:bodyPr wrap="square">
            <a:spAutoFit/>
          </a:bodyPr>
          <a:lstStyle/>
          <a:p>
            <a:pPr algn="ctr"/>
            <a:r>
              <a:rPr lang="en-US" sz="1500" i="1">
                <a:effectLst/>
                <a:latin typeface="Tahoma" panose="020B0604030504040204" pitchFamily="34" charset="0"/>
                <a:ea typeface="Tahoma" panose="020B0604030504040204" pitchFamily="34" charset="0"/>
                <a:cs typeface="Tahoma" panose="020B0604030504040204" pitchFamily="34" charset="0"/>
              </a:rPr>
              <a:t>Sơ đồ nguyên lý hệ thống</a:t>
            </a:r>
            <a:endParaRPr lang="en-US" sz="1500" i="1">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BC12E1BF-E5E6-20F4-1555-AD16EA6DDEBE}"/>
              </a:ext>
            </a:extLst>
          </p:cNvPr>
          <p:cNvPicPr>
            <a:picLocks noChangeAspect="1"/>
          </p:cNvPicPr>
          <p:nvPr/>
        </p:nvPicPr>
        <p:blipFill rotWithShape="1">
          <a:blip r:embed="rId3"/>
          <a:srcRect l="2062" t="3278" r="2062" b="2784"/>
          <a:stretch/>
        </p:blipFill>
        <p:spPr>
          <a:xfrm>
            <a:off x="1295400" y="914399"/>
            <a:ext cx="7543800" cy="5275165"/>
          </a:xfrm>
          <a:prstGeom prst="rect">
            <a:avLst/>
          </a:prstGeom>
          <a:ln>
            <a:solidFill>
              <a:schemeClr val="tx1"/>
            </a:solidFill>
          </a:ln>
        </p:spPr>
      </p:pic>
    </p:spTree>
    <p:extLst>
      <p:ext uri="{BB962C8B-B14F-4D97-AF65-F5344CB8AC3E}">
        <p14:creationId xmlns:p14="http://schemas.microsoft.com/office/powerpoint/2010/main" val="480603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Lựa chọn nền tảng IoT</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F9F45239-9F5B-7F32-C525-E5CFAB5B9190}"/>
              </a:ext>
            </a:extLst>
          </p:cNvPr>
          <p:cNvSpPr txBox="1"/>
          <p:nvPr/>
        </p:nvSpPr>
        <p:spPr>
          <a:xfrm>
            <a:off x="317590" y="1046357"/>
            <a:ext cx="11213912" cy="954813"/>
          </a:xfrm>
          <a:prstGeom prst="rect">
            <a:avLst/>
          </a:prstGeom>
          <a:noFill/>
        </p:spPr>
        <p:txBody>
          <a:bodyPr wrap="square">
            <a:spAutoFit/>
          </a:bodyPr>
          <a:lstStyle/>
          <a:p>
            <a:pPr indent="228600" algn="just">
              <a:lnSpc>
                <a:spcPct val="107000"/>
              </a:lnSpc>
              <a:spcAft>
                <a:spcPts val="800"/>
              </a:spcAft>
            </a:pPr>
            <a:r>
              <a:rPr lang="en-US" kern="100">
                <a:latin typeface="Tahoma" panose="020B0604030504040204" pitchFamily="34" charset="0"/>
                <a:ea typeface="Tahoma" panose="020B0604030504040204" pitchFamily="34" charset="0"/>
                <a:cs typeface="Tahoma" panose="020B0604030504040204" pitchFamily="34" charset="0"/>
              </a:rPr>
              <a:t>Một số nền tảng mã nguồn mở được sử dụng phổ biến hiện nay như: Thingsboard, Blynk IoT, Era IoT. Với tiêu chí phát triển được giao diện trên cả điện thoại và web</a:t>
            </a:r>
            <a:r>
              <a:rPr lang="en-US" sz="1800" kern="100">
                <a:effectLst/>
                <a:latin typeface="Tahoma" panose="020B0604030504040204" pitchFamily="34" charset="0"/>
                <a:ea typeface="Tahoma" panose="020B0604030504040204" pitchFamily="34" charset="0"/>
                <a:cs typeface="Tahoma" panose="020B0604030504040204" pitchFamily="34" charset="0"/>
              </a:rPr>
              <a:t>. Blynk IoT đuọc em lựa chọn là nền tảng miễn phí, giao diện trực quan dễ sử dụng.</a:t>
            </a:r>
          </a:p>
        </p:txBody>
      </p:sp>
      <p:sp>
        <p:nvSpPr>
          <p:cNvPr id="3" name="TextBox 2">
            <a:extLst>
              <a:ext uri="{FF2B5EF4-FFF2-40B4-BE49-F238E27FC236}">
                <a16:creationId xmlns:a16="http://schemas.microsoft.com/office/drawing/2014/main" id="{EC91C42C-9CFD-1A87-9653-1601D93022EB}"/>
              </a:ext>
            </a:extLst>
          </p:cNvPr>
          <p:cNvSpPr txBox="1"/>
          <p:nvPr/>
        </p:nvSpPr>
        <p:spPr>
          <a:xfrm>
            <a:off x="3026983" y="5661794"/>
            <a:ext cx="6096000"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Một số nền tảng IoT phổ biến </a:t>
            </a:r>
          </a:p>
        </p:txBody>
      </p:sp>
      <p:pic>
        <p:nvPicPr>
          <p:cNvPr id="1026" name="Picture 2" descr="GitHub - thingsboard/thingsboard: Open-source IoT Platform - Device  management, data collection, processing and visualization.">
            <a:extLst>
              <a:ext uri="{FF2B5EF4-FFF2-40B4-BE49-F238E27FC236}">
                <a16:creationId xmlns:a16="http://schemas.microsoft.com/office/drawing/2014/main" id="{9E25720F-96EF-DBF9-72A6-CA95B6831A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41" r="16047"/>
          <a:stretch/>
        </p:blipFill>
        <p:spPr bwMode="auto">
          <a:xfrm>
            <a:off x="338736" y="2548107"/>
            <a:ext cx="3690696" cy="27096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lynk IoT: The Ultimate Platform for Building Smart Devices – Hillman  Curtis: Printed Circuit Board Manufacturing &amp; SMT Assembly Manufacturer">
            <a:extLst>
              <a:ext uri="{FF2B5EF4-FFF2-40B4-BE49-F238E27FC236}">
                <a16:creationId xmlns:a16="http://schemas.microsoft.com/office/drawing/2014/main" id="{2D063A45-CAB6-D5C3-09BA-943381503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941" y="2725010"/>
            <a:ext cx="4049373" cy="23041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E-Ra IoT Platform - Nền tảng IoT cho mọi người!">
            <a:extLst>
              <a:ext uri="{FF2B5EF4-FFF2-40B4-BE49-F238E27FC236}">
                <a16:creationId xmlns:a16="http://schemas.microsoft.com/office/drawing/2014/main" id="{5532653D-21B4-781A-EBA4-6222B28606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271" r="15568"/>
          <a:stretch/>
        </p:blipFill>
        <p:spPr bwMode="auto">
          <a:xfrm>
            <a:off x="8939018" y="2705037"/>
            <a:ext cx="3090263" cy="231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198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Lựa chọn công nghệ truyền thông không dây</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graphicFrame>
        <p:nvGraphicFramePr>
          <p:cNvPr id="3" name="Table 2">
            <a:extLst>
              <a:ext uri="{FF2B5EF4-FFF2-40B4-BE49-F238E27FC236}">
                <a16:creationId xmlns:a16="http://schemas.microsoft.com/office/drawing/2014/main" id="{075F556C-18B4-1115-5548-D21AFF1C8BFA}"/>
              </a:ext>
            </a:extLst>
          </p:cNvPr>
          <p:cNvGraphicFramePr>
            <a:graphicFrameLocks noGrp="1"/>
          </p:cNvGraphicFramePr>
          <p:nvPr>
            <p:extLst>
              <p:ext uri="{D42A27DB-BD31-4B8C-83A1-F6EECF244321}">
                <p14:modId xmlns:p14="http://schemas.microsoft.com/office/powerpoint/2010/main" val="1241617781"/>
              </p:ext>
            </p:extLst>
          </p:nvPr>
        </p:nvGraphicFramePr>
        <p:xfrm>
          <a:off x="3352800" y="1238250"/>
          <a:ext cx="8500464" cy="4857749"/>
        </p:xfrm>
        <a:graphic>
          <a:graphicData uri="http://schemas.openxmlformats.org/drawingml/2006/table">
            <a:tbl>
              <a:tblPr firstRow="1" firstCol="1" bandRow="1">
                <a:tableStyleId>{5940675A-B579-460E-94D1-54222C63F5DA}</a:tableStyleId>
              </a:tblPr>
              <a:tblGrid>
                <a:gridCol w="1432685">
                  <a:extLst>
                    <a:ext uri="{9D8B030D-6E8A-4147-A177-3AD203B41FA5}">
                      <a16:colId xmlns:a16="http://schemas.microsoft.com/office/drawing/2014/main" val="891737685"/>
                    </a:ext>
                  </a:extLst>
                </a:gridCol>
                <a:gridCol w="1400803">
                  <a:extLst>
                    <a:ext uri="{9D8B030D-6E8A-4147-A177-3AD203B41FA5}">
                      <a16:colId xmlns:a16="http://schemas.microsoft.com/office/drawing/2014/main" val="2298248048"/>
                    </a:ext>
                  </a:extLst>
                </a:gridCol>
                <a:gridCol w="1159155">
                  <a:extLst>
                    <a:ext uri="{9D8B030D-6E8A-4147-A177-3AD203B41FA5}">
                      <a16:colId xmlns:a16="http://schemas.microsoft.com/office/drawing/2014/main" val="93780910"/>
                    </a:ext>
                  </a:extLst>
                </a:gridCol>
                <a:gridCol w="1223550">
                  <a:extLst>
                    <a:ext uri="{9D8B030D-6E8A-4147-A177-3AD203B41FA5}">
                      <a16:colId xmlns:a16="http://schemas.microsoft.com/office/drawing/2014/main" val="3676818509"/>
                    </a:ext>
                  </a:extLst>
                </a:gridCol>
                <a:gridCol w="1287949">
                  <a:extLst>
                    <a:ext uri="{9D8B030D-6E8A-4147-A177-3AD203B41FA5}">
                      <a16:colId xmlns:a16="http://schemas.microsoft.com/office/drawing/2014/main" val="1153695208"/>
                    </a:ext>
                  </a:extLst>
                </a:gridCol>
                <a:gridCol w="1996322">
                  <a:extLst>
                    <a:ext uri="{9D8B030D-6E8A-4147-A177-3AD203B41FA5}">
                      <a16:colId xmlns:a16="http://schemas.microsoft.com/office/drawing/2014/main" val="2615290589"/>
                    </a:ext>
                  </a:extLst>
                </a:gridCol>
              </a:tblGrid>
              <a:tr h="662420">
                <a:tc>
                  <a:txBody>
                    <a:bodyPr/>
                    <a:lstStyle/>
                    <a:p>
                      <a:pPr algn="ct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tc>
                <a:tc>
                  <a:txBody>
                    <a:bodyPr/>
                    <a:lstStyle/>
                    <a:p>
                      <a:pPr algn="ctr" fontAlgn="base">
                        <a:lnSpc>
                          <a:spcPct val="115000"/>
                        </a:lnSpc>
                        <a:spcBef>
                          <a:spcPts val="300"/>
                        </a:spcBef>
                      </a:pPr>
                      <a:r>
                        <a:rPr lang="en-US" sz="1300" b="1">
                          <a:effectLst/>
                          <a:latin typeface="Tahoma" panose="020B0604030504040204" pitchFamily="34" charset="0"/>
                          <a:ea typeface="Tahoma" panose="020B0604030504040204" pitchFamily="34" charset="0"/>
                          <a:cs typeface="Tahoma" panose="020B0604030504040204" pitchFamily="34" charset="0"/>
                        </a:rPr>
                        <a:t>Tần số</a:t>
                      </a: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b="1">
                          <a:effectLst/>
                          <a:latin typeface="Tahoma" panose="020B0604030504040204" pitchFamily="34" charset="0"/>
                          <a:ea typeface="Tahoma" panose="020B0604030504040204" pitchFamily="34" charset="0"/>
                          <a:cs typeface="Tahoma" panose="020B0604030504040204" pitchFamily="34" charset="0"/>
                        </a:rPr>
                        <a:t>Băng thông</a:t>
                      </a: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b="1">
                          <a:effectLst/>
                          <a:latin typeface="Tahoma" panose="020B0604030504040204" pitchFamily="34" charset="0"/>
                          <a:ea typeface="Tahoma" panose="020B0604030504040204" pitchFamily="34" charset="0"/>
                          <a:cs typeface="Tahoma" panose="020B0604030504040204" pitchFamily="34" charset="0"/>
                        </a:rPr>
                        <a:t>Tốc độ truyền</a:t>
                      </a: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b="1">
                          <a:effectLst/>
                          <a:latin typeface="Tahoma" panose="020B0604030504040204" pitchFamily="34" charset="0"/>
                          <a:ea typeface="Tahoma" panose="020B0604030504040204" pitchFamily="34" charset="0"/>
                          <a:cs typeface="Tahoma" panose="020B0604030504040204" pitchFamily="34" charset="0"/>
                        </a:rPr>
                        <a:t>Khoảng cách truyền</a:t>
                      </a: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b="1">
                          <a:effectLst/>
                          <a:latin typeface="Tahoma" panose="020B0604030504040204" pitchFamily="34" charset="0"/>
                          <a:ea typeface="Tahoma" panose="020B0604030504040204" pitchFamily="34" charset="0"/>
                          <a:cs typeface="Tahoma" panose="020B0604030504040204" pitchFamily="34" charset="0"/>
                        </a:rPr>
                        <a:t>Năng lượng</a:t>
                      </a: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extLst>
                  <a:ext uri="{0D108BD9-81ED-4DB2-BD59-A6C34878D82A}">
                    <a16:rowId xmlns:a16="http://schemas.microsoft.com/office/drawing/2014/main" val="896094875"/>
                  </a:ext>
                </a:extLst>
              </a:tr>
              <a:tr h="606941">
                <a:tc>
                  <a:txBody>
                    <a:bodyPr/>
                    <a:lstStyle/>
                    <a:p>
                      <a:pPr algn="ctr" fontAlgn="base">
                        <a:lnSpc>
                          <a:spcPct val="115000"/>
                        </a:lnSpc>
                        <a:spcBef>
                          <a:spcPts val="300"/>
                        </a:spcBef>
                      </a:pPr>
                      <a:r>
                        <a:rPr lang="en-US" sz="1300" b="1">
                          <a:effectLst/>
                          <a:latin typeface="Tahoma" panose="020B0604030504040204" pitchFamily="34" charset="0"/>
                          <a:ea typeface="Tahoma" panose="020B0604030504040204" pitchFamily="34" charset="0"/>
                          <a:cs typeface="Tahoma" panose="020B0604030504040204" pitchFamily="34" charset="0"/>
                        </a:rPr>
                        <a:t>WiFi </a:t>
                      </a: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spcAft>
                          <a:spcPts val="0"/>
                        </a:spcAft>
                      </a:pPr>
                      <a:r>
                        <a:rPr lang="en-US" sz="1300">
                          <a:effectLst/>
                          <a:latin typeface="Tahoma" panose="020B0604030504040204" pitchFamily="34" charset="0"/>
                          <a:ea typeface="Tahoma" panose="020B0604030504040204" pitchFamily="34" charset="0"/>
                          <a:cs typeface="Tahoma" panose="020B0604030504040204" pitchFamily="34" charset="0"/>
                        </a:rPr>
                        <a:t>5 Ghz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20 - 40 Mhz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10 – 100 Mps</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100 m</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Truyền:251mA  </a:t>
                      </a:r>
                    </a:p>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Nhận: 248mA </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extLst>
                  <a:ext uri="{0D108BD9-81ED-4DB2-BD59-A6C34878D82A}">
                    <a16:rowId xmlns:a16="http://schemas.microsoft.com/office/drawing/2014/main" val="1793557692"/>
                  </a:ext>
                </a:extLst>
              </a:tr>
              <a:tr h="628864">
                <a:tc>
                  <a:txBody>
                    <a:bodyPr/>
                    <a:lstStyle/>
                    <a:p>
                      <a:pPr algn="ctr" fontAlgn="base">
                        <a:lnSpc>
                          <a:spcPct val="115000"/>
                        </a:lnSpc>
                        <a:spcBef>
                          <a:spcPts val="300"/>
                        </a:spcBef>
                      </a:pPr>
                      <a:r>
                        <a:rPr lang="en-US" sz="1300" b="1">
                          <a:effectLst/>
                          <a:latin typeface="Tahoma" panose="020B0604030504040204" pitchFamily="34" charset="0"/>
                          <a:ea typeface="Tahoma" panose="020B0604030504040204" pitchFamily="34" charset="0"/>
                          <a:cs typeface="Tahoma" panose="020B0604030504040204" pitchFamily="34" charset="0"/>
                        </a:rPr>
                        <a:t>Bluetooth 4.0 </a:t>
                      </a: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2.4 Ghz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2 Mhz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25 Mbps</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60m</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Truyền:7.0mA </a:t>
                      </a:r>
                    </a:p>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Nhận: 5.2mA </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extLst>
                  <a:ext uri="{0D108BD9-81ED-4DB2-BD59-A6C34878D82A}">
                    <a16:rowId xmlns:a16="http://schemas.microsoft.com/office/drawing/2014/main" val="3813956384"/>
                  </a:ext>
                </a:extLst>
              </a:tr>
              <a:tr h="751455">
                <a:tc>
                  <a:txBody>
                    <a:bodyPr/>
                    <a:lstStyle/>
                    <a:p>
                      <a:pPr algn="ctr" fontAlgn="base">
                        <a:lnSpc>
                          <a:spcPct val="115000"/>
                        </a:lnSpc>
                        <a:spcBef>
                          <a:spcPts val="300"/>
                        </a:spcBef>
                      </a:pPr>
                      <a:r>
                        <a:rPr lang="en-US" sz="1300" b="1">
                          <a:effectLst/>
                          <a:latin typeface="Tahoma" panose="020B0604030504040204" pitchFamily="34" charset="0"/>
                          <a:ea typeface="Tahoma" panose="020B0604030504040204" pitchFamily="34" charset="0"/>
                          <a:cs typeface="Tahoma" panose="020B0604030504040204" pitchFamily="34" charset="0"/>
                        </a:rPr>
                        <a:t>Z-Wave </a:t>
                      </a: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2.4 Ghz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1 Mhz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40 - 100 Kbps</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100 m</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Truyền: 23mA </a:t>
                      </a:r>
                    </a:p>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Nhận: 10mA </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extLst>
                  <a:ext uri="{0D108BD9-81ED-4DB2-BD59-A6C34878D82A}">
                    <a16:rowId xmlns:a16="http://schemas.microsoft.com/office/drawing/2014/main" val="3110826696"/>
                  </a:ext>
                </a:extLst>
              </a:tr>
              <a:tr h="699943">
                <a:tc>
                  <a:txBody>
                    <a:bodyPr/>
                    <a:lstStyle/>
                    <a:p>
                      <a:pPr algn="ctr" fontAlgn="base">
                        <a:lnSpc>
                          <a:spcPct val="115000"/>
                        </a:lnSpc>
                        <a:spcBef>
                          <a:spcPts val="300"/>
                        </a:spcBef>
                      </a:pPr>
                      <a:r>
                        <a:rPr lang="en-US" sz="1300" b="1">
                          <a:effectLst/>
                          <a:latin typeface="Tahoma" panose="020B0604030504040204" pitchFamily="34" charset="0"/>
                          <a:ea typeface="Tahoma" panose="020B0604030504040204" pitchFamily="34" charset="0"/>
                          <a:cs typeface="Tahoma" panose="020B0604030504040204" pitchFamily="34" charset="0"/>
                        </a:rPr>
                        <a:t>ZigBee (Alliance) </a:t>
                      </a: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868/915Mhz/2.4 Ghz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1 Mhz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250 Kbps</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70 m</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Truyền: 52mA </a:t>
                      </a:r>
                    </a:p>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Nhận: 54mA </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extLst>
                  <a:ext uri="{0D108BD9-81ED-4DB2-BD59-A6C34878D82A}">
                    <a16:rowId xmlns:a16="http://schemas.microsoft.com/office/drawing/2014/main" val="433760965"/>
                  </a:ext>
                </a:extLst>
              </a:tr>
              <a:tr h="772103">
                <a:tc>
                  <a:txBody>
                    <a:bodyPr/>
                    <a:lstStyle/>
                    <a:p>
                      <a:pPr algn="ctr" fontAlgn="base">
                        <a:lnSpc>
                          <a:spcPct val="115000"/>
                        </a:lnSpc>
                        <a:spcBef>
                          <a:spcPts val="300"/>
                        </a:spcBef>
                      </a:pPr>
                      <a:r>
                        <a:rPr lang="en-US" sz="1300" b="1">
                          <a:effectLst/>
                          <a:latin typeface="Tahoma" panose="020B0604030504040204" pitchFamily="34" charset="0"/>
                          <a:ea typeface="Tahoma" panose="020B0604030504040204" pitchFamily="34" charset="0"/>
                          <a:cs typeface="Tahoma" panose="020B0604030504040204" pitchFamily="34" charset="0"/>
                        </a:rPr>
                        <a:t>Cellular (SIM7600 LTE) </a:t>
                      </a: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850/900/1800 Mhz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1 Mhz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5 - 10 Mbps</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Không giới hạn</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Truyền: 350mA </a:t>
                      </a:r>
                    </a:p>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Nhận: 350mA </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extLst>
                  <a:ext uri="{0D108BD9-81ED-4DB2-BD59-A6C34878D82A}">
                    <a16:rowId xmlns:a16="http://schemas.microsoft.com/office/drawing/2014/main" val="1809340454"/>
                  </a:ext>
                </a:extLst>
              </a:tr>
              <a:tr h="736023">
                <a:tc>
                  <a:txBody>
                    <a:bodyPr/>
                    <a:lstStyle/>
                    <a:p>
                      <a:pPr algn="ctr" fontAlgn="base">
                        <a:lnSpc>
                          <a:spcPct val="115000"/>
                        </a:lnSpc>
                        <a:spcBef>
                          <a:spcPts val="300"/>
                        </a:spcBef>
                      </a:pPr>
                      <a:r>
                        <a:rPr lang="en-US" sz="1300" b="1">
                          <a:effectLst/>
                          <a:latin typeface="Tahoma" panose="020B0604030504040204" pitchFamily="34" charset="0"/>
                          <a:ea typeface="Tahoma" panose="020B0604030504040204" pitchFamily="34" charset="0"/>
                          <a:cs typeface="Tahoma" panose="020B0604030504040204" pitchFamily="34" charset="0"/>
                        </a:rPr>
                        <a:t>LoRa (Semtech) </a:t>
                      </a:r>
                      <a:endParaRPr lang="en-US" sz="1300" b="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433/868/915 Mhz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7.8 – 500 Khz</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300 Kbps</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1 – 3 Km</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tc>
                  <a:txBody>
                    <a:bodyPr/>
                    <a:lstStyle/>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Truyền: 120mA </a:t>
                      </a:r>
                    </a:p>
                    <a:p>
                      <a:pPr algn="ctr" fontAlgn="base">
                        <a:lnSpc>
                          <a:spcPct val="115000"/>
                        </a:lnSpc>
                        <a:spcBef>
                          <a:spcPts val="300"/>
                        </a:spcBef>
                      </a:pPr>
                      <a:r>
                        <a:rPr lang="en-US" sz="1300">
                          <a:effectLst/>
                          <a:latin typeface="Tahoma" panose="020B0604030504040204" pitchFamily="34" charset="0"/>
                          <a:ea typeface="Tahoma" panose="020B0604030504040204" pitchFamily="34" charset="0"/>
                          <a:cs typeface="Tahoma" panose="020B0604030504040204" pitchFamily="34" charset="0"/>
                        </a:rPr>
                        <a:t>Nhận: 20mA </a:t>
                      </a:r>
                      <a:endParaRPr lang="en-US" sz="13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2333" marR="62333" marT="0" marB="0" anchor="ctr"/>
                </a:tc>
                <a:extLst>
                  <a:ext uri="{0D108BD9-81ED-4DB2-BD59-A6C34878D82A}">
                    <a16:rowId xmlns:a16="http://schemas.microsoft.com/office/drawing/2014/main" val="2456961336"/>
                  </a:ext>
                </a:extLst>
              </a:tr>
            </a:tbl>
          </a:graphicData>
        </a:graphic>
      </p:graphicFrame>
      <p:sp>
        <p:nvSpPr>
          <p:cNvPr id="6" name="TextBox 5">
            <a:extLst>
              <a:ext uri="{FF2B5EF4-FFF2-40B4-BE49-F238E27FC236}">
                <a16:creationId xmlns:a16="http://schemas.microsoft.com/office/drawing/2014/main" id="{1B084205-C47F-11EF-7BF1-1297AE017930}"/>
              </a:ext>
            </a:extLst>
          </p:cNvPr>
          <p:cNvSpPr txBox="1"/>
          <p:nvPr/>
        </p:nvSpPr>
        <p:spPr>
          <a:xfrm>
            <a:off x="228600" y="1238250"/>
            <a:ext cx="2819400" cy="4641912"/>
          </a:xfrm>
          <a:prstGeom prst="rect">
            <a:avLst/>
          </a:prstGeom>
          <a:noFill/>
        </p:spPr>
        <p:txBody>
          <a:bodyPr wrap="square">
            <a:spAutoFit/>
          </a:bodyPr>
          <a:lstStyle/>
          <a:p>
            <a:pPr indent="457200" algn="just">
              <a:lnSpc>
                <a:spcPct val="115000"/>
              </a:lnSpc>
              <a:spcBef>
                <a:spcPts val="300"/>
              </a:spcBef>
            </a:pPr>
            <a:r>
              <a:rPr lang="en-US" sz="1800" i="1">
                <a:solidFill>
                  <a:srgbClr val="000000"/>
                </a:solidFill>
                <a:effectLst/>
                <a:latin typeface="Times New Roman" panose="02020603050405020304" pitchFamily="18" charset="0"/>
                <a:ea typeface="Calibri" panose="020F0502020204030204" pitchFamily="34" charset="0"/>
              </a:rPr>
              <a:t>Tiêu chí ưu tiên: </a:t>
            </a:r>
            <a:r>
              <a:rPr lang="en-US">
                <a:solidFill>
                  <a:srgbClr val="000000"/>
                </a:solidFill>
                <a:latin typeface="Times New Roman" panose="02020603050405020304" pitchFamily="18" charset="0"/>
                <a:ea typeface="Calibri" panose="020F0502020204030204" pitchFamily="34" charset="0"/>
              </a:rPr>
              <a:t>Đ</a:t>
            </a:r>
            <a:r>
              <a:rPr lang="en-US" sz="1800">
                <a:solidFill>
                  <a:srgbClr val="000000"/>
                </a:solidFill>
                <a:effectLst/>
                <a:latin typeface="Times New Roman" panose="02020603050405020304" pitchFamily="18" charset="0"/>
                <a:ea typeface="Calibri" panose="020F0502020204030204" pitchFamily="34" charset="0"/>
              </a:rPr>
              <a:t>áp ứng được khoảng cách, đơn giản, dễ sử dụng, đáp ứng nhanh.</a:t>
            </a:r>
          </a:p>
          <a:p>
            <a:pPr indent="457200" algn="just">
              <a:lnSpc>
                <a:spcPct val="115000"/>
              </a:lnSpc>
              <a:spcBef>
                <a:spcPts val="300"/>
              </a:spcBef>
            </a:pPr>
            <a:endParaRPr lang="en-US">
              <a:solidFill>
                <a:srgbClr val="000000"/>
              </a:solidFill>
              <a:latin typeface="Times New Roman" panose="02020603050405020304" pitchFamily="18" charset="0"/>
              <a:ea typeface="Calibri" panose="020F0502020204030204" pitchFamily="34" charset="0"/>
            </a:endParaRPr>
          </a:p>
          <a:p>
            <a:pPr indent="457200" algn="just">
              <a:lnSpc>
                <a:spcPct val="115000"/>
              </a:lnSpc>
              <a:spcBef>
                <a:spcPts val="300"/>
              </a:spcBef>
            </a:pPr>
            <a:r>
              <a:rPr lang="en-US" sz="1800" i="1">
                <a:solidFill>
                  <a:srgbClr val="000000"/>
                </a:solidFill>
                <a:effectLst/>
                <a:latin typeface="Times New Roman" panose="02020603050405020304" pitchFamily="18" charset="0"/>
                <a:ea typeface="Calibri" panose="020F0502020204030204" pitchFamily="34" charset="0"/>
              </a:rPr>
              <a:t>Kết luận</a:t>
            </a:r>
            <a:r>
              <a:rPr lang="en-US" sz="1800">
                <a:solidFill>
                  <a:srgbClr val="000000"/>
                </a:solidFill>
                <a:effectLst/>
                <a:latin typeface="Times New Roman" panose="02020603050405020304" pitchFamily="18" charset="0"/>
                <a:ea typeface="Calibri" panose="020F0502020204030204" pitchFamily="34" charset="0"/>
              </a:rPr>
              <a:t>: Để phù hợp với ứng dụng dân dụng, tốc độ nhanh, kết nối đơn giản, được hỗ trợ phù hợp với khối vi điều khiển, Wifi được lựa chọn làm công nghệ truyền thông không dây.</a:t>
            </a:r>
          </a:p>
          <a:p>
            <a:pPr indent="457200" algn="just">
              <a:lnSpc>
                <a:spcPct val="115000"/>
              </a:lnSpc>
              <a:spcBef>
                <a:spcPts val="300"/>
              </a:spcBef>
            </a:pPr>
            <a:endParaRPr lang="en-US" sz="1800">
              <a:solidFill>
                <a:srgbClr val="000000"/>
              </a:solidFill>
              <a:effectLst/>
              <a:latin typeface="Times New Roman" panose="02020603050405020304" pitchFamily="18" charset="0"/>
              <a:ea typeface="Calibri" panose="020F0502020204030204" pitchFamily="34" charset="0"/>
            </a:endParaRPr>
          </a:p>
        </p:txBody>
      </p:sp>
      <p:sp>
        <p:nvSpPr>
          <p:cNvPr id="5" name="TextBox 4">
            <a:extLst>
              <a:ext uri="{FF2B5EF4-FFF2-40B4-BE49-F238E27FC236}">
                <a16:creationId xmlns:a16="http://schemas.microsoft.com/office/drawing/2014/main" id="{EE39F800-1796-8FA2-4F49-629D16D8CFCF}"/>
              </a:ext>
            </a:extLst>
          </p:cNvPr>
          <p:cNvSpPr txBox="1"/>
          <p:nvPr/>
        </p:nvSpPr>
        <p:spPr>
          <a:xfrm>
            <a:off x="4038600" y="915085"/>
            <a:ext cx="6096000" cy="323165"/>
          </a:xfrm>
          <a:prstGeom prst="rect">
            <a:avLst/>
          </a:prstGeom>
          <a:noFill/>
        </p:spPr>
        <p:txBody>
          <a:bodyPr wrap="square">
            <a:spAutoFit/>
          </a:bodyPr>
          <a:lstStyle/>
          <a:p>
            <a:pPr algn="ctr"/>
            <a:r>
              <a:rPr lang="en-US" sz="1500" i="1">
                <a:effectLst/>
                <a:latin typeface="Tahoma" panose="020B0604030504040204" pitchFamily="34" charset="0"/>
                <a:ea typeface="Tahoma" panose="020B0604030504040204" pitchFamily="34" charset="0"/>
                <a:cs typeface="Tahoma" panose="020B0604030504040204" pitchFamily="34" charset="0"/>
              </a:rPr>
              <a:t>           </a:t>
            </a:r>
            <a:r>
              <a:rPr lang="en-US" sz="1500" i="1">
                <a:latin typeface="Tahoma" panose="020B0604030504040204" pitchFamily="34" charset="0"/>
                <a:ea typeface="Tahoma" panose="020B0604030504040204" pitchFamily="34" charset="0"/>
                <a:cs typeface="Tahoma" panose="020B0604030504040204" pitchFamily="34" charset="0"/>
              </a:rPr>
              <a:t>Bảng so sánh các giao thức truyền thông không dây</a:t>
            </a:r>
          </a:p>
        </p:txBody>
      </p:sp>
    </p:spTree>
    <p:extLst>
      <p:ext uri="{BB962C8B-B14F-4D97-AF65-F5344CB8AC3E}">
        <p14:creationId xmlns:p14="http://schemas.microsoft.com/office/powerpoint/2010/main" val="275613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arn(inVertical)">
                                      <p:cBhvr>
                                        <p:cTn id="10" dur="500"/>
                                        <p:tgtEl>
                                          <p:spTgt spid="6">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Sơ đồ triển khai</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2C6F157A-C238-42AD-8872-641445B33E89}"/>
              </a:ext>
            </a:extLst>
          </p:cNvPr>
          <p:cNvSpPr txBox="1"/>
          <p:nvPr/>
        </p:nvSpPr>
        <p:spPr>
          <a:xfrm>
            <a:off x="3048000" y="5750975"/>
            <a:ext cx="6096000" cy="323165"/>
          </a:xfrm>
          <a:prstGeom prst="rect">
            <a:avLst/>
          </a:prstGeom>
          <a:noFill/>
        </p:spPr>
        <p:txBody>
          <a:bodyPr wrap="square">
            <a:spAutoFit/>
          </a:bodyPr>
          <a:lstStyle/>
          <a:p>
            <a:pPr algn="ctr"/>
            <a:r>
              <a:rPr lang="en-US" sz="1500" i="1">
                <a:effectLst/>
                <a:latin typeface="Tahoma" panose="020B0604030504040204" pitchFamily="34" charset="0"/>
                <a:ea typeface="Tahoma" panose="020B0604030504040204" pitchFamily="34" charset="0"/>
                <a:cs typeface="Tahoma" panose="020B0604030504040204" pitchFamily="34" charset="0"/>
              </a:rPr>
              <a:t> Sơ đồ triển khai hệ thống</a:t>
            </a:r>
            <a:endParaRPr lang="en-US" sz="1500" i="1">
              <a:latin typeface="Tahoma" panose="020B0604030504040204" pitchFamily="34" charset="0"/>
              <a:ea typeface="Tahoma" panose="020B0604030504040204" pitchFamily="34" charset="0"/>
              <a:cs typeface="Tahoma" panose="020B0604030504040204" pitchFamily="34" charset="0"/>
            </a:endParaRPr>
          </a:p>
        </p:txBody>
      </p:sp>
      <p:grpSp>
        <p:nvGrpSpPr>
          <p:cNvPr id="15" name="Group 14">
            <a:extLst>
              <a:ext uri="{FF2B5EF4-FFF2-40B4-BE49-F238E27FC236}">
                <a16:creationId xmlns:a16="http://schemas.microsoft.com/office/drawing/2014/main" id="{86DC51DC-9C2E-2BE7-BDF3-FDDA2AFBB1D7}"/>
              </a:ext>
            </a:extLst>
          </p:cNvPr>
          <p:cNvGrpSpPr/>
          <p:nvPr/>
        </p:nvGrpSpPr>
        <p:grpSpPr>
          <a:xfrm>
            <a:off x="1143000" y="914400"/>
            <a:ext cx="9516803" cy="4858428"/>
            <a:chOff x="1143000" y="914400"/>
            <a:chExt cx="9516803" cy="4858428"/>
          </a:xfrm>
        </p:grpSpPr>
        <p:grpSp>
          <p:nvGrpSpPr>
            <p:cNvPr id="10" name="Group 9">
              <a:extLst>
                <a:ext uri="{FF2B5EF4-FFF2-40B4-BE49-F238E27FC236}">
                  <a16:creationId xmlns:a16="http://schemas.microsoft.com/office/drawing/2014/main" id="{AF514CF9-A10D-BCEF-C730-B019DADD2151}"/>
                </a:ext>
              </a:extLst>
            </p:cNvPr>
            <p:cNvGrpSpPr/>
            <p:nvPr/>
          </p:nvGrpSpPr>
          <p:grpSpPr>
            <a:xfrm>
              <a:off x="1143000" y="914400"/>
              <a:ext cx="9516803" cy="4858428"/>
              <a:chOff x="1143000" y="914400"/>
              <a:chExt cx="9516803" cy="4858428"/>
            </a:xfrm>
          </p:grpSpPr>
          <p:grpSp>
            <p:nvGrpSpPr>
              <p:cNvPr id="9" name="Group 8">
                <a:extLst>
                  <a:ext uri="{FF2B5EF4-FFF2-40B4-BE49-F238E27FC236}">
                    <a16:creationId xmlns:a16="http://schemas.microsoft.com/office/drawing/2014/main" id="{F4EA363C-81AD-A0A3-6AB8-971DBE2383C7}"/>
                  </a:ext>
                </a:extLst>
              </p:cNvPr>
              <p:cNvGrpSpPr/>
              <p:nvPr/>
            </p:nvGrpSpPr>
            <p:grpSpPr>
              <a:xfrm>
                <a:off x="1143000" y="914400"/>
                <a:ext cx="9516803" cy="4858428"/>
                <a:chOff x="1143000" y="914400"/>
                <a:chExt cx="9516803" cy="4858428"/>
              </a:xfrm>
            </p:grpSpPr>
            <p:pic>
              <p:nvPicPr>
                <p:cNvPr id="5" name="Picture 4">
                  <a:extLst>
                    <a:ext uri="{FF2B5EF4-FFF2-40B4-BE49-F238E27FC236}">
                      <a16:creationId xmlns:a16="http://schemas.microsoft.com/office/drawing/2014/main" id="{2C84F568-56E1-C7DE-7C7E-55EC45BA5EBE}"/>
                    </a:ext>
                  </a:extLst>
                </p:cNvPr>
                <p:cNvPicPr>
                  <a:picLocks noChangeAspect="1"/>
                </p:cNvPicPr>
                <p:nvPr/>
              </p:nvPicPr>
              <p:blipFill>
                <a:blip r:embed="rId3"/>
                <a:stretch>
                  <a:fillRect/>
                </a:stretch>
              </p:blipFill>
              <p:spPr>
                <a:xfrm>
                  <a:off x="1143000" y="914400"/>
                  <a:ext cx="9516803" cy="4858428"/>
                </a:xfrm>
                <a:prstGeom prst="rect">
                  <a:avLst/>
                </a:prstGeom>
              </p:spPr>
            </p:pic>
            <p:sp>
              <p:nvSpPr>
                <p:cNvPr id="3" name="TextBox 2">
                  <a:extLst>
                    <a:ext uri="{FF2B5EF4-FFF2-40B4-BE49-F238E27FC236}">
                      <a16:creationId xmlns:a16="http://schemas.microsoft.com/office/drawing/2014/main" id="{47C64D69-C9FA-D56A-C09D-A73ACE39E54C}"/>
                    </a:ext>
                  </a:extLst>
                </p:cNvPr>
                <p:cNvSpPr txBox="1"/>
                <p:nvPr/>
              </p:nvSpPr>
              <p:spPr>
                <a:xfrm>
                  <a:off x="6781800" y="4038600"/>
                  <a:ext cx="762000" cy="369332"/>
                </a:xfrm>
                <a:prstGeom prst="rect">
                  <a:avLst/>
                </a:prstGeom>
                <a:noFill/>
              </p:spPr>
              <p:txBody>
                <a:bodyPr wrap="square" rtlCol="0">
                  <a:spAutoFit/>
                </a:bodyPr>
                <a:lstStyle/>
                <a:p>
                  <a:r>
                    <a:rPr lang="en-US">
                      <a:solidFill>
                        <a:srgbClr val="FF0000"/>
                      </a:solidFill>
                    </a:rPr>
                    <a:t>GPIO</a:t>
                  </a:r>
                </a:p>
              </p:txBody>
            </p:sp>
            <p:sp>
              <p:nvSpPr>
                <p:cNvPr id="7" name="TextBox 6">
                  <a:extLst>
                    <a:ext uri="{FF2B5EF4-FFF2-40B4-BE49-F238E27FC236}">
                      <a16:creationId xmlns:a16="http://schemas.microsoft.com/office/drawing/2014/main" id="{458579DC-ED2C-1F06-2D70-31F1377B3505}"/>
                    </a:ext>
                  </a:extLst>
                </p:cNvPr>
                <p:cNvSpPr txBox="1"/>
                <p:nvPr/>
              </p:nvSpPr>
              <p:spPr>
                <a:xfrm>
                  <a:off x="6781800" y="2221969"/>
                  <a:ext cx="1066800" cy="369332"/>
                </a:xfrm>
                <a:prstGeom prst="rect">
                  <a:avLst/>
                </a:prstGeom>
                <a:noFill/>
              </p:spPr>
              <p:txBody>
                <a:bodyPr wrap="square" rtlCol="0">
                  <a:spAutoFit/>
                </a:bodyPr>
                <a:lstStyle/>
                <a:p>
                  <a:r>
                    <a:rPr lang="en-US">
                      <a:solidFill>
                        <a:srgbClr val="FF0000"/>
                      </a:solidFill>
                    </a:rPr>
                    <a:t>TCP/IP</a:t>
                  </a:r>
                </a:p>
              </p:txBody>
            </p:sp>
            <p:sp>
              <p:nvSpPr>
                <p:cNvPr id="8" name="TextBox 7">
                  <a:extLst>
                    <a:ext uri="{FF2B5EF4-FFF2-40B4-BE49-F238E27FC236}">
                      <a16:creationId xmlns:a16="http://schemas.microsoft.com/office/drawing/2014/main" id="{3E1AE208-0EE7-8BDB-99B3-D72B145B27A5}"/>
                    </a:ext>
                  </a:extLst>
                </p:cNvPr>
                <p:cNvSpPr txBox="1"/>
                <p:nvPr/>
              </p:nvSpPr>
              <p:spPr>
                <a:xfrm>
                  <a:off x="6934200" y="3130284"/>
                  <a:ext cx="762000" cy="369332"/>
                </a:xfrm>
                <a:prstGeom prst="rect">
                  <a:avLst/>
                </a:prstGeom>
                <a:noFill/>
              </p:spPr>
              <p:txBody>
                <a:bodyPr wrap="square" rtlCol="0">
                  <a:spAutoFit/>
                </a:bodyPr>
                <a:lstStyle/>
                <a:p>
                  <a:r>
                    <a:rPr lang="en-US">
                      <a:solidFill>
                        <a:srgbClr val="FF0000"/>
                      </a:solidFill>
                    </a:rPr>
                    <a:t>GPIO</a:t>
                  </a:r>
                </a:p>
              </p:txBody>
            </p:sp>
          </p:grpSp>
          <p:sp>
            <p:nvSpPr>
              <p:cNvPr id="6" name="Rectangle: Rounded Corners 5">
                <a:extLst>
                  <a:ext uri="{FF2B5EF4-FFF2-40B4-BE49-F238E27FC236}">
                    <a16:creationId xmlns:a16="http://schemas.microsoft.com/office/drawing/2014/main" id="{CEA05573-B153-CE95-ABA4-6C0495696CE9}"/>
                  </a:ext>
                </a:extLst>
              </p:cNvPr>
              <p:cNvSpPr/>
              <p:nvPr/>
            </p:nvSpPr>
            <p:spPr>
              <a:xfrm>
                <a:off x="2514600" y="3048000"/>
                <a:ext cx="1981200" cy="7620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Cảm biến khói</a:t>
                </a:r>
              </a:p>
              <a:p>
                <a:pPr algn="ctr"/>
                <a:r>
                  <a:rPr lang="en-US">
                    <a:solidFill>
                      <a:sysClr val="windowText" lastClr="000000"/>
                    </a:solidFill>
                  </a:rPr>
                  <a:t>(MQ-02)</a:t>
                </a:r>
              </a:p>
            </p:txBody>
          </p:sp>
        </p:grpSp>
        <p:sp>
          <p:nvSpPr>
            <p:cNvPr id="11" name="Rectangle: Rounded Corners 10">
              <a:extLst>
                <a:ext uri="{FF2B5EF4-FFF2-40B4-BE49-F238E27FC236}">
                  <a16:creationId xmlns:a16="http://schemas.microsoft.com/office/drawing/2014/main" id="{F3325F82-67DB-D846-B7EC-E5502E71BF8C}"/>
                </a:ext>
              </a:extLst>
            </p:cNvPr>
            <p:cNvSpPr/>
            <p:nvPr/>
          </p:nvSpPr>
          <p:spPr>
            <a:xfrm>
              <a:off x="7696200" y="1688808"/>
              <a:ext cx="2057400" cy="76200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Server Blynk</a:t>
              </a:r>
            </a:p>
          </p:txBody>
        </p:sp>
      </p:grpSp>
      <p:sp>
        <p:nvSpPr>
          <p:cNvPr id="12" name="Rectangle: Rounded Corners 11">
            <a:extLst>
              <a:ext uri="{FF2B5EF4-FFF2-40B4-BE49-F238E27FC236}">
                <a16:creationId xmlns:a16="http://schemas.microsoft.com/office/drawing/2014/main" id="{E923849E-A624-7AB4-726B-59B12F06559B}"/>
              </a:ext>
            </a:extLst>
          </p:cNvPr>
          <p:cNvSpPr/>
          <p:nvPr/>
        </p:nvSpPr>
        <p:spPr>
          <a:xfrm>
            <a:off x="5105400" y="2933950"/>
            <a:ext cx="1828800" cy="96492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ESP-WROOM-32</a:t>
            </a:r>
          </a:p>
          <a:p>
            <a:pPr algn="ctr"/>
            <a:r>
              <a:rPr lang="en-US">
                <a:solidFill>
                  <a:sysClr val="windowText" lastClr="000000"/>
                </a:solidFill>
              </a:rPr>
              <a:t>(ESP32-D0WD)</a:t>
            </a:r>
          </a:p>
        </p:txBody>
      </p:sp>
      <p:sp>
        <p:nvSpPr>
          <p:cNvPr id="13" name="Oval 12">
            <a:extLst>
              <a:ext uri="{FF2B5EF4-FFF2-40B4-BE49-F238E27FC236}">
                <a16:creationId xmlns:a16="http://schemas.microsoft.com/office/drawing/2014/main" id="{FEB437F7-55DE-EA1C-8BFE-78BFE0AEB61C}"/>
              </a:ext>
            </a:extLst>
          </p:cNvPr>
          <p:cNvSpPr/>
          <p:nvPr/>
        </p:nvSpPr>
        <p:spPr>
          <a:xfrm>
            <a:off x="6629400" y="2201826"/>
            <a:ext cx="838200" cy="35853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32BD54A-FBCB-8AC9-733C-5B4E81FEDC12}"/>
              </a:ext>
            </a:extLst>
          </p:cNvPr>
          <p:cNvPicPr>
            <a:picLocks noChangeAspect="1"/>
          </p:cNvPicPr>
          <p:nvPr/>
        </p:nvPicPr>
        <p:blipFill>
          <a:blip r:embed="rId4"/>
          <a:stretch>
            <a:fillRect/>
          </a:stretch>
        </p:blipFill>
        <p:spPr>
          <a:xfrm rot="1604294" flipV="1">
            <a:off x="6611838" y="2924331"/>
            <a:ext cx="971772" cy="53987"/>
          </a:xfrm>
          <a:prstGeom prst="rect">
            <a:avLst/>
          </a:prstGeom>
        </p:spPr>
      </p:pic>
      <p:pic>
        <p:nvPicPr>
          <p:cNvPr id="18" name="Picture 17">
            <a:extLst>
              <a:ext uri="{FF2B5EF4-FFF2-40B4-BE49-F238E27FC236}">
                <a16:creationId xmlns:a16="http://schemas.microsoft.com/office/drawing/2014/main" id="{968FA9E0-D154-F2E9-619D-056337E8AF7A}"/>
              </a:ext>
            </a:extLst>
          </p:cNvPr>
          <p:cNvPicPr>
            <a:picLocks noChangeAspect="1"/>
          </p:cNvPicPr>
          <p:nvPr/>
        </p:nvPicPr>
        <p:blipFill>
          <a:blip r:embed="rId4"/>
          <a:stretch>
            <a:fillRect/>
          </a:stretch>
        </p:blipFill>
        <p:spPr>
          <a:xfrm rot="1604294" flipV="1">
            <a:off x="6857815" y="2747905"/>
            <a:ext cx="971772" cy="53987"/>
          </a:xfrm>
          <a:prstGeom prst="rect">
            <a:avLst/>
          </a:prstGeom>
        </p:spPr>
      </p:pic>
      <p:pic>
        <p:nvPicPr>
          <p:cNvPr id="19" name="Picture 18">
            <a:extLst>
              <a:ext uri="{FF2B5EF4-FFF2-40B4-BE49-F238E27FC236}">
                <a16:creationId xmlns:a16="http://schemas.microsoft.com/office/drawing/2014/main" id="{17F38EBA-9DB3-78DA-8A63-A176B9D30CA4}"/>
              </a:ext>
            </a:extLst>
          </p:cNvPr>
          <p:cNvPicPr>
            <a:picLocks noChangeAspect="1"/>
          </p:cNvPicPr>
          <p:nvPr/>
        </p:nvPicPr>
        <p:blipFill>
          <a:blip r:embed="rId4"/>
          <a:stretch>
            <a:fillRect/>
          </a:stretch>
        </p:blipFill>
        <p:spPr>
          <a:xfrm rot="1604294" flipV="1">
            <a:off x="7073155" y="2571478"/>
            <a:ext cx="971772" cy="53987"/>
          </a:xfrm>
          <a:prstGeom prst="rect">
            <a:avLst/>
          </a:prstGeom>
        </p:spPr>
      </p:pic>
      <p:pic>
        <p:nvPicPr>
          <p:cNvPr id="20" name="Picture 19">
            <a:extLst>
              <a:ext uri="{FF2B5EF4-FFF2-40B4-BE49-F238E27FC236}">
                <a16:creationId xmlns:a16="http://schemas.microsoft.com/office/drawing/2014/main" id="{5741977F-640A-6A3F-2668-D3F4B48C9364}"/>
              </a:ext>
            </a:extLst>
          </p:cNvPr>
          <p:cNvPicPr>
            <a:picLocks noChangeAspect="1"/>
          </p:cNvPicPr>
          <p:nvPr/>
        </p:nvPicPr>
        <p:blipFill>
          <a:blip r:embed="rId4"/>
          <a:stretch>
            <a:fillRect/>
          </a:stretch>
        </p:blipFill>
        <p:spPr>
          <a:xfrm rot="1604294" flipV="1">
            <a:off x="7024309" y="2313998"/>
            <a:ext cx="971772" cy="53987"/>
          </a:xfrm>
          <a:prstGeom prst="rect">
            <a:avLst/>
          </a:prstGeom>
        </p:spPr>
      </p:pic>
      <p:sp>
        <p:nvSpPr>
          <p:cNvPr id="21" name="TextBox 20">
            <a:extLst>
              <a:ext uri="{FF2B5EF4-FFF2-40B4-BE49-F238E27FC236}">
                <a16:creationId xmlns:a16="http://schemas.microsoft.com/office/drawing/2014/main" id="{AD44D795-68FC-124D-FC9C-297A6D9E20C9}"/>
              </a:ext>
            </a:extLst>
          </p:cNvPr>
          <p:cNvSpPr txBox="1"/>
          <p:nvPr/>
        </p:nvSpPr>
        <p:spPr>
          <a:xfrm>
            <a:off x="6848779" y="2183003"/>
            <a:ext cx="685800" cy="369332"/>
          </a:xfrm>
          <a:prstGeom prst="rect">
            <a:avLst/>
          </a:prstGeom>
          <a:noFill/>
        </p:spPr>
        <p:txBody>
          <a:bodyPr wrap="square" rtlCol="0">
            <a:spAutoFit/>
          </a:bodyPr>
          <a:lstStyle/>
          <a:p>
            <a:r>
              <a:rPr lang="en-US">
                <a:solidFill>
                  <a:srgbClr val="FF0000"/>
                </a:solidFill>
              </a:rPr>
              <a:t>Wifi</a:t>
            </a:r>
          </a:p>
        </p:txBody>
      </p:sp>
    </p:spTree>
    <p:extLst>
      <p:ext uri="{BB962C8B-B14F-4D97-AF65-F5344CB8AC3E}">
        <p14:creationId xmlns:p14="http://schemas.microsoft.com/office/powerpoint/2010/main" val="140272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Sơ đồ đi dây</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327C0EEB-03EC-41DD-AA0D-CDCD848C4603}"/>
              </a:ext>
            </a:extLst>
          </p:cNvPr>
          <p:cNvSpPr txBox="1"/>
          <p:nvPr/>
        </p:nvSpPr>
        <p:spPr>
          <a:xfrm>
            <a:off x="4876800" y="5863463"/>
            <a:ext cx="2743200" cy="323165"/>
          </a:xfrm>
          <a:prstGeom prst="rect">
            <a:avLst/>
          </a:prstGeom>
          <a:noFill/>
        </p:spPr>
        <p:txBody>
          <a:bodyPr wrap="square">
            <a:spAutoFit/>
          </a:bodyPr>
          <a:lstStyle/>
          <a:p>
            <a:pPr algn="ctr"/>
            <a:r>
              <a:rPr lang="en-US" sz="1500" i="1">
                <a:effectLst/>
                <a:latin typeface="Tahoma" panose="020B0604030504040204" pitchFamily="34" charset="0"/>
                <a:ea typeface="Tahoma" panose="020B0604030504040204" pitchFamily="34" charset="0"/>
                <a:cs typeface="Tahoma" panose="020B0604030504040204" pitchFamily="34" charset="0"/>
              </a:rPr>
              <a:t>Sơ đồ đi dây hệ thống 2D</a:t>
            </a:r>
            <a:endParaRPr lang="en-US" sz="1500" i="1">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A5D135E7-A616-9F34-4869-F2FAE84C1B21}"/>
              </a:ext>
            </a:extLst>
          </p:cNvPr>
          <p:cNvPicPr>
            <a:picLocks noChangeAspect="1"/>
          </p:cNvPicPr>
          <p:nvPr/>
        </p:nvPicPr>
        <p:blipFill>
          <a:blip r:embed="rId3"/>
          <a:stretch>
            <a:fillRect/>
          </a:stretch>
        </p:blipFill>
        <p:spPr>
          <a:xfrm>
            <a:off x="6863393" y="1104779"/>
            <a:ext cx="4033207" cy="4498606"/>
          </a:xfrm>
          <a:prstGeom prst="rect">
            <a:avLst/>
          </a:prstGeom>
        </p:spPr>
      </p:pic>
      <p:pic>
        <p:nvPicPr>
          <p:cNvPr id="11" name="Picture 10">
            <a:extLst>
              <a:ext uri="{FF2B5EF4-FFF2-40B4-BE49-F238E27FC236}">
                <a16:creationId xmlns:a16="http://schemas.microsoft.com/office/drawing/2014/main" id="{1AA4C7C5-2DF4-B300-32D6-A0AD361C36C3}"/>
              </a:ext>
            </a:extLst>
          </p:cNvPr>
          <p:cNvPicPr>
            <a:picLocks noChangeAspect="1"/>
          </p:cNvPicPr>
          <p:nvPr/>
        </p:nvPicPr>
        <p:blipFill>
          <a:blip r:embed="rId4"/>
          <a:stretch>
            <a:fillRect/>
          </a:stretch>
        </p:blipFill>
        <p:spPr>
          <a:xfrm>
            <a:off x="1752600" y="1104778"/>
            <a:ext cx="3886200" cy="4498606"/>
          </a:xfrm>
          <a:prstGeom prst="rect">
            <a:avLst/>
          </a:prstGeom>
        </p:spPr>
      </p:pic>
      <p:sp>
        <p:nvSpPr>
          <p:cNvPr id="3" name="Rectangle 2">
            <a:extLst>
              <a:ext uri="{FF2B5EF4-FFF2-40B4-BE49-F238E27FC236}">
                <a16:creationId xmlns:a16="http://schemas.microsoft.com/office/drawing/2014/main" id="{65D8FE4F-6A9A-A037-F10E-02F5B6FB3132}"/>
              </a:ext>
            </a:extLst>
          </p:cNvPr>
          <p:cNvSpPr/>
          <p:nvPr/>
        </p:nvSpPr>
        <p:spPr>
          <a:xfrm>
            <a:off x="8077200" y="1104778"/>
            <a:ext cx="1295400" cy="42947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36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Sơ đồ mạch 3D PCB</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7AB2AEFA-0172-4D9F-8CE3-4C2F8BF24A9F}"/>
              </a:ext>
            </a:extLst>
          </p:cNvPr>
          <p:cNvSpPr txBox="1"/>
          <p:nvPr/>
        </p:nvSpPr>
        <p:spPr>
          <a:xfrm>
            <a:off x="1600200" y="5664763"/>
            <a:ext cx="2743200" cy="323165"/>
          </a:xfrm>
          <a:prstGeom prst="rect">
            <a:avLst/>
          </a:prstGeom>
          <a:noFill/>
        </p:spPr>
        <p:txBody>
          <a:bodyPr wrap="square">
            <a:spAutoFit/>
          </a:bodyPr>
          <a:lstStyle/>
          <a:p>
            <a:pPr algn="ctr"/>
            <a:r>
              <a:rPr lang="en-US" sz="1500" i="1">
                <a:effectLst/>
                <a:latin typeface="Tahoma" panose="020B0604030504040204" pitchFamily="34" charset="0"/>
                <a:ea typeface="Tahoma" panose="020B0604030504040204" pitchFamily="34" charset="0"/>
                <a:cs typeface="Tahoma" panose="020B0604030504040204" pitchFamily="34" charset="0"/>
              </a:rPr>
              <a:t>Top Layer</a:t>
            </a:r>
            <a:endParaRPr lang="en-US" sz="1500" i="1">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254FF92-6F61-4CB5-BB94-72CC6A25A601}"/>
              </a:ext>
            </a:extLst>
          </p:cNvPr>
          <p:cNvSpPr txBox="1"/>
          <p:nvPr/>
        </p:nvSpPr>
        <p:spPr>
          <a:xfrm>
            <a:off x="7866993" y="5621148"/>
            <a:ext cx="2743200"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Bot Layer</a:t>
            </a:r>
          </a:p>
        </p:txBody>
      </p:sp>
      <p:pic>
        <p:nvPicPr>
          <p:cNvPr id="9" name="Picture 8">
            <a:extLst>
              <a:ext uri="{FF2B5EF4-FFF2-40B4-BE49-F238E27FC236}">
                <a16:creationId xmlns:a16="http://schemas.microsoft.com/office/drawing/2014/main" id="{E660B9EA-B828-47F6-3DA3-F0E1CE3FB5B5}"/>
              </a:ext>
            </a:extLst>
          </p:cNvPr>
          <p:cNvPicPr>
            <a:picLocks noChangeAspect="1"/>
          </p:cNvPicPr>
          <p:nvPr/>
        </p:nvPicPr>
        <p:blipFill>
          <a:blip r:embed="rId3"/>
          <a:stretch>
            <a:fillRect/>
          </a:stretch>
        </p:blipFill>
        <p:spPr>
          <a:xfrm>
            <a:off x="1219200" y="1117119"/>
            <a:ext cx="3933825" cy="4495800"/>
          </a:xfrm>
          <a:prstGeom prst="rect">
            <a:avLst/>
          </a:prstGeom>
        </p:spPr>
      </p:pic>
      <p:pic>
        <p:nvPicPr>
          <p:cNvPr id="11" name="Picture 10">
            <a:extLst>
              <a:ext uri="{FF2B5EF4-FFF2-40B4-BE49-F238E27FC236}">
                <a16:creationId xmlns:a16="http://schemas.microsoft.com/office/drawing/2014/main" id="{2C93677A-0CA7-FA8C-252C-63122C2BA4B5}"/>
              </a:ext>
            </a:extLst>
          </p:cNvPr>
          <p:cNvPicPr>
            <a:picLocks noChangeAspect="1"/>
          </p:cNvPicPr>
          <p:nvPr/>
        </p:nvPicPr>
        <p:blipFill>
          <a:blip r:embed="rId4"/>
          <a:stretch>
            <a:fillRect/>
          </a:stretch>
        </p:blipFill>
        <p:spPr>
          <a:xfrm>
            <a:off x="7271680" y="1092584"/>
            <a:ext cx="3933825" cy="4555603"/>
          </a:xfrm>
          <a:prstGeom prst="rect">
            <a:avLst/>
          </a:prstGeom>
        </p:spPr>
      </p:pic>
      <p:sp>
        <p:nvSpPr>
          <p:cNvPr id="3" name="Rectangle 2">
            <a:extLst>
              <a:ext uri="{FF2B5EF4-FFF2-40B4-BE49-F238E27FC236}">
                <a16:creationId xmlns:a16="http://schemas.microsoft.com/office/drawing/2014/main" id="{F7960210-F41A-BFA9-E3F2-BC80B0CC8446}"/>
              </a:ext>
            </a:extLst>
          </p:cNvPr>
          <p:cNvSpPr/>
          <p:nvPr/>
        </p:nvSpPr>
        <p:spPr>
          <a:xfrm>
            <a:off x="8610600" y="1040919"/>
            <a:ext cx="1295400" cy="55928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48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8761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7" y="1266824"/>
            <a:ext cx="6018783" cy="1535677"/>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solidFill>
                  <a:srgbClr val="BEBEBE"/>
                </a:solidFill>
                <a:latin typeface="Tahoma"/>
                <a:cs typeface="Tahoma"/>
              </a:rPr>
              <a:t>Tổng quan hệ thống báo cháy</a:t>
            </a:r>
            <a:endParaRPr sz="2800">
              <a:latin typeface="Tahoma"/>
              <a:cs typeface="Tahoma"/>
            </a:endParaRPr>
          </a:p>
          <a:p>
            <a:pPr>
              <a:lnSpc>
                <a:spcPct val="100000"/>
              </a:lnSpc>
              <a:spcBef>
                <a:spcPts val="45"/>
              </a:spcBef>
              <a:buClr>
                <a:srgbClr val="BEBEBE"/>
              </a:buClr>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120">
                <a:solidFill>
                  <a:srgbClr val="BEBEBE"/>
                </a:solidFill>
                <a:latin typeface="Tahoma"/>
                <a:cs typeface="Tahoma"/>
              </a:rPr>
              <a:t>Thiết kế phần cứng hệ thống</a:t>
            </a:r>
            <a:endParaRPr sz="2800">
              <a:latin typeface="Tahoma"/>
              <a:cs typeface="Tahoma"/>
            </a:endParaRPr>
          </a:p>
        </p:txBody>
      </p:sp>
      <p:sp>
        <p:nvSpPr>
          <p:cNvPr id="5" name="object 5"/>
          <p:cNvSpPr txBox="1"/>
          <p:nvPr/>
        </p:nvSpPr>
        <p:spPr>
          <a:xfrm>
            <a:off x="5574538" y="3449828"/>
            <a:ext cx="6769862" cy="44307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dirty="0">
                <a:latin typeface="Tahoma"/>
                <a:cs typeface="Tahoma"/>
              </a:rPr>
              <a:t>3</a:t>
            </a:r>
            <a:r>
              <a:rPr sz="2800" b="1" spc="-125" dirty="0">
                <a:latin typeface="Tahoma"/>
                <a:cs typeface="Tahoma"/>
              </a:rPr>
              <a:t>.</a:t>
            </a:r>
            <a:r>
              <a:rPr sz="2800" b="1">
                <a:latin typeface="Tahoma"/>
                <a:cs typeface="Tahoma"/>
              </a:rPr>
              <a:t>	</a:t>
            </a:r>
            <a:r>
              <a:rPr lang="en-US" sz="2800" b="1" spc="-114">
                <a:latin typeface="Tahoma"/>
                <a:cs typeface="Tahoma"/>
              </a:rPr>
              <a:t>Thiết kế phần mềm hệ thống</a:t>
            </a:r>
            <a:endParaRPr sz="2800">
              <a:latin typeface="Tahoma"/>
              <a:cs typeface="Tahoma"/>
            </a:endParaRPr>
          </a:p>
        </p:txBody>
      </p:sp>
      <p:sp>
        <p:nvSpPr>
          <p:cNvPr id="6" name="object 6"/>
          <p:cNvSpPr txBox="1"/>
          <p:nvPr/>
        </p:nvSpPr>
        <p:spPr>
          <a:xfrm>
            <a:off x="5574538" y="4540707"/>
            <a:ext cx="6018782" cy="886781"/>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dirty="0">
                <a:solidFill>
                  <a:srgbClr val="BEBEBE"/>
                </a:solidFill>
                <a:latin typeface="Tahoma"/>
                <a:cs typeface="Tahoma"/>
              </a:rPr>
              <a:t>4</a:t>
            </a:r>
            <a:r>
              <a:rPr sz="2800" b="1" spc="-125" dirty="0">
                <a:solidFill>
                  <a:srgbClr val="BEBEBE"/>
                </a:solidFill>
                <a:latin typeface="Tahoma"/>
                <a:cs typeface="Tahoma"/>
              </a:rPr>
              <a:t>.</a:t>
            </a:r>
            <a:r>
              <a:rPr sz="2800" b="1">
                <a:solidFill>
                  <a:srgbClr val="BEBEBE"/>
                </a:solidFill>
                <a:latin typeface="Tahoma"/>
                <a:cs typeface="Tahoma"/>
              </a:rPr>
              <a:t>	</a:t>
            </a:r>
            <a:r>
              <a:rPr lang="en-US" sz="2800" b="1" spc="-70">
                <a:solidFill>
                  <a:srgbClr val="BEBEBE"/>
                </a:solidFill>
                <a:latin typeface="Tahoma"/>
                <a:cs typeface="Tahoma"/>
              </a:rPr>
              <a:t>Kết quả đạt được</a:t>
            </a:r>
          </a:p>
          <a:p>
            <a:pPr marL="12700">
              <a:lnSpc>
                <a:spcPct val="100000"/>
              </a:lnSpc>
              <a:spcBef>
                <a:spcPts val="95"/>
              </a:spcBef>
              <a:tabLst>
                <a:tab pos="527685" algn="l"/>
              </a:tabLst>
            </a:pPr>
            <a:endParaRPr sz="2800">
              <a:latin typeface="Tahoma"/>
              <a:cs typeface="Tahoma"/>
            </a:endParaRPr>
          </a:p>
        </p:txBody>
      </p:sp>
      <p:sp>
        <p:nvSpPr>
          <p:cNvPr id="31" name="object 31"/>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27</a:t>
            </a:fld>
            <a:endParaRPr spc="-70" dirty="0"/>
          </a:p>
        </p:txBody>
      </p:sp>
      <p:sp>
        <p:nvSpPr>
          <p:cNvPr id="33" name="TextBox 32">
            <a:extLst>
              <a:ext uri="{FF2B5EF4-FFF2-40B4-BE49-F238E27FC236}">
                <a16:creationId xmlns:a16="http://schemas.microsoft.com/office/drawing/2014/main" id="{9BC46237-B259-4954-B433-FDD8D7CE6F74}"/>
              </a:ext>
            </a:extLst>
          </p:cNvPr>
          <p:cNvSpPr txBox="1"/>
          <p:nvPr/>
        </p:nvSpPr>
        <p:spPr>
          <a:xfrm>
            <a:off x="5496515" y="5570470"/>
            <a:ext cx="6174826" cy="523220"/>
          </a:xfrm>
          <a:prstGeom prst="rect">
            <a:avLst/>
          </a:prstGeom>
          <a:noFill/>
        </p:spPr>
        <p:txBody>
          <a:bodyPr wrap="square">
            <a:spAutoFit/>
          </a:bodyPr>
          <a:lstStyle/>
          <a:p>
            <a:pPr marL="12700">
              <a:lnSpc>
                <a:spcPct val="100000"/>
              </a:lnSpc>
              <a:spcBef>
                <a:spcPts val="95"/>
              </a:spcBef>
              <a:tabLst>
                <a:tab pos="527685" algn="l"/>
              </a:tabLst>
            </a:pPr>
            <a:r>
              <a:rPr lang="en-US" sz="2800" b="1" spc="-70">
                <a:solidFill>
                  <a:srgbClr val="BEBEBE"/>
                </a:solidFill>
                <a:latin typeface="Tahoma"/>
                <a:cs typeface="Tahoma"/>
              </a:rPr>
              <a:t>5.  Kết luận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Thiết kế giao diện</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64188A1A-C408-50B7-3FC1-EFBF25F0AA0A}"/>
              </a:ext>
            </a:extLst>
          </p:cNvPr>
          <p:cNvPicPr>
            <a:picLocks noChangeAspect="1"/>
          </p:cNvPicPr>
          <p:nvPr/>
        </p:nvPicPr>
        <p:blipFill>
          <a:blip r:embed="rId3"/>
          <a:stretch>
            <a:fillRect/>
          </a:stretch>
        </p:blipFill>
        <p:spPr>
          <a:xfrm>
            <a:off x="7315200" y="1170726"/>
            <a:ext cx="2895600" cy="4638616"/>
          </a:xfrm>
          <a:prstGeom prst="rect">
            <a:avLst/>
          </a:prstGeom>
          <a:ln>
            <a:solidFill>
              <a:schemeClr val="tx1"/>
            </a:solidFill>
          </a:ln>
        </p:spPr>
      </p:pic>
      <p:pic>
        <p:nvPicPr>
          <p:cNvPr id="9" name="Picture 8" descr="A screenshot of a computer&#10;&#10;Description automatically generated">
            <a:extLst>
              <a:ext uri="{FF2B5EF4-FFF2-40B4-BE49-F238E27FC236}">
                <a16:creationId xmlns:a16="http://schemas.microsoft.com/office/drawing/2014/main" id="{8812629B-4103-C97F-D9EC-417D80251D2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788" t="40134" r="27916" b="4682"/>
          <a:stretch/>
        </p:blipFill>
        <p:spPr>
          <a:xfrm>
            <a:off x="914400" y="1176822"/>
            <a:ext cx="5382491" cy="3200400"/>
          </a:xfrm>
          <a:prstGeom prst="rect">
            <a:avLst/>
          </a:prstGeom>
          <a:ln>
            <a:solidFill>
              <a:schemeClr val="tx1"/>
            </a:solidFill>
          </a:ln>
        </p:spPr>
      </p:pic>
      <p:sp>
        <p:nvSpPr>
          <p:cNvPr id="10" name="TextBox 9">
            <a:extLst>
              <a:ext uri="{FF2B5EF4-FFF2-40B4-BE49-F238E27FC236}">
                <a16:creationId xmlns:a16="http://schemas.microsoft.com/office/drawing/2014/main" id="{737B6CB7-E554-9211-EF52-47D80F4D7A46}"/>
              </a:ext>
            </a:extLst>
          </p:cNvPr>
          <p:cNvSpPr txBox="1"/>
          <p:nvPr/>
        </p:nvSpPr>
        <p:spPr>
          <a:xfrm>
            <a:off x="1905000" y="4572000"/>
            <a:ext cx="2438400" cy="323165"/>
          </a:xfrm>
          <a:prstGeom prst="rect">
            <a:avLst/>
          </a:prstGeom>
          <a:noFill/>
        </p:spPr>
        <p:txBody>
          <a:bodyPr wrap="square">
            <a:spAutoFit/>
          </a:bodyPr>
          <a:lstStyle/>
          <a:p>
            <a:r>
              <a:rPr lang="en-US" sz="1500" i="1">
                <a:effectLst/>
                <a:latin typeface="Tahoma" panose="020B0604030504040204" pitchFamily="34" charset="0"/>
                <a:ea typeface="Tahoma" panose="020B0604030504040204" pitchFamily="34" charset="0"/>
                <a:cs typeface="Tahoma" panose="020B0604030504040204" pitchFamily="34" charset="0"/>
              </a:rPr>
              <a:t>           </a:t>
            </a:r>
            <a:r>
              <a:rPr lang="en-US" sz="1500" i="1">
                <a:latin typeface="Tahoma" panose="020B0604030504040204" pitchFamily="34" charset="0"/>
                <a:ea typeface="Tahoma" panose="020B0604030504040204" pitchFamily="34" charset="0"/>
                <a:cs typeface="Tahoma" panose="020B0604030504040204" pitchFamily="34" charset="0"/>
              </a:rPr>
              <a:t>Giao diện Web</a:t>
            </a:r>
          </a:p>
        </p:txBody>
      </p:sp>
      <p:sp>
        <p:nvSpPr>
          <p:cNvPr id="11" name="TextBox 10">
            <a:extLst>
              <a:ext uri="{FF2B5EF4-FFF2-40B4-BE49-F238E27FC236}">
                <a16:creationId xmlns:a16="http://schemas.microsoft.com/office/drawing/2014/main" id="{DADD8AAC-8608-5D78-5BC4-942095CEA5EA}"/>
              </a:ext>
            </a:extLst>
          </p:cNvPr>
          <p:cNvSpPr txBox="1"/>
          <p:nvPr/>
        </p:nvSpPr>
        <p:spPr>
          <a:xfrm>
            <a:off x="7321296" y="5766908"/>
            <a:ext cx="2438400" cy="323165"/>
          </a:xfrm>
          <a:prstGeom prst="rect">
            <a:avLst/>
          </a:prstGeom>
          <a:noFill/>
        </p:spPr>
        <p:txBody>
          <a:bodyPr wrap="square">
            <a:spAutoFit/>
          </a:bodyPr>
          <a:lstStyle/>
          <a:p>
            <a:r>
              <a:rPr lang="en-US" sz="1500" i="1">
                <a:effectLst/>
                <a:latin typeface="Tahoma" panose="020B0604030504040204" pitchFamily="34" charset="0"/>
                <a:ea typeface="Tahoma" panose="020B0604030504040204" pitchFamily="34" charset="0"/>
                <a:cs typeface="Tahoma" panose="020B0604030504040204" pitchFamily="34" charset="0"/>
              </a:rPr>
              <a:t>           </a:t>
            </a:r>
            <a:r>
              <a:rPr lang="en-US" sz="1500" i="1">
                <a:latin typeface="Tahoma" panose="020B0604030504040204" pitchFamily="34" charset="0"/>
                <a:ea typeface="Tahoma" panose="020B0604030504040204" pitchFamily="34" charset="0"/>
                <a:cs typeface="Tahoma" panose="020B0604030504040204" pitchFamily="34" charset="0"/>
              </a:rPr>
              <a:t>Giao diện App</a:t>
            </a:r>
          </a:p>
        </p:txBody>
      </p:sp>
    </p:spTree>
    <p:extLst>
      <p:ext uri="{BB962C8B-B14F-4D97-AF65-F5344CB8AC3E}">
        <p14:creationId xmlns:p14="http://schemas.microsoft.com/office/powerpoint/2010/main" val="421346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Lưu đồ hoạt động</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1" i="0" u="none" strike="noStrike" kern="1200" cap="none" spc="0" normalizeH="0" baseline="0" noProof="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B9AE8AE6-7634-6EFC-6273-DBEDA220F0F6}"/>
              </a:ext>
            </a:extLst>
          </p:cNvPr>
          <p:cNvSpPr txBox="1"/>
          <p:nvPr/>
        </p:nvSpPr>
        <p:spPr>
          <a:xfrm>
            <a:off x="4191000" y="5933172"/>
            <a:ext cx="6096000" cy="323165"/>
          </a:xfrm>
          <a:prstGeom prst="rect">
            <a:avLst/>
          </a:prstGeom>
          <a:noFill/>
        </p:spPr>
        <p:txBody>
          <a:bodyPr wrap="square">
            <a:spAutoFit/>
          </a:bodyPr>
          <a:lstStyle/>
          <a:p>
            <a:r>
              <a:rPr lang="en-US" sz="1500" i="1">
                <a:effectLst/>
                <a:latin typeface="Tahoma" panose="020B0604030504040204" pitchFamily="34" charset="0"/>
                <a:ea typeface="Tahoma" panose="020B0604030504040204" pitchFamily="34" charset="0"/>
                <a:cs typeface="Tahoma" panose="020B0604030504040204" pitchFamily="34" charset="0"/>
              </a:rPr>
              <a:t>           </a:t>
            </a:r>
            <a:r>
              <a:rPr lang="en-US" sz="1500" i="1">
                <a:latin typeface="Tahoma" panose="020B0604030504040204" pitchFamily="34" charset="0"/>
                <a:ea typeface="Tahoma" panose="020B0604030504040204" pitchFamily="34" charset="0"/>
                <a:cs typeface="Tahoma" panose="020B0604030504040204" pitchFamily="34" charset="0"/>
              </a:rPr>
              <a:t>Lưu đồ thuật toán tổng quát</a:t>
            </a:r>
          </a:p>
        </p:txBody>
      </p:sp>
      <p:pic>
        <p:nvPicPr>
          <p:cNvPr id="5" name="Picture 4">
            <a:extLst>
              <a:ext uri="{FF2B5EF4-FFF2-40B4-BE49-F238E27FC236}">
                <a16:creationId xmlns:a16="http://schemas.microsoft.com/office/drawing/2014/main" id="{A27D5B37-DDE2-0F82-B6F7-7B04E73CC152}"/>
              </a:ext>
            </a:extLst>
          </p:cNvPr>
          <p:cNvPicPr>
            <a:picLocks noChangeAspect="1"/>
          </p:cNvPicPr>
          <p:nvPr/>
        </p:nvPicPr>
        <p:blipFill>
          <a:blip r:embed="rId3"/>
          <a:stretch>
            <a:fillRect/>
          </a:stretch>
        </p:blipFill>
        <p:spPr>
          <a:xfrm>
            <a:off x="2438400" y="841117"/>
            <a:ext cx="8153400" cy="5075694"/>
          </a:xfrm>
          <a:prstGeom prst="rect">
            <a:avLst/>
          </a:prstGeom>
        </p:spPr>
      </p:pic>
    </p:spTree>
    <p:extLst>
      <p:ext uri="{BB962C8B-B14F-4D97-AF65-F5344CB8AC3E}">
        <p14:creationId xmlns:p14="http://schemas.microsoft.com/office/powerpoint/2010/main" val="419595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7999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5703062" cy="44307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190" dirty="0">
                <a:latin typeface="Tahoma"/>
                <a:cs typeface="Tahoma"/>
              </a:rPr>
              <a:t>1.</a:t>
            </a:r>
            <a:r>
              <a:rPr sz="2800" b="1" spc="-190">
                <a:latin typeface="Tahoma"/>
                <a:cs typeface="Tahoma"/>
              </a:rPr>
              <a:t>	</a:t>
            </a:r>
            <a:r>
              <a:rPr lang="en-US" sz="2800" b="1" spc="-175">
                <a:latin typeface="Tahoma"/>
                <a:cs typeface="Tahoma"/>
              </a:rPr>
              <a:t>Tổng quan đề tài</a:t>
            </a:r>
            <a:endParaRPr sz="2800">
              <a:latin typeface="Tahoma"/>
              <a:cs typeface="Tahoma"/>
            </a:endParaRPr>
          </a:p>
        </p:txBody>
      </p:sp>
      <p:sp>
        <p:nvSpPr>
          <p:cNvPr id="5" name="object 5"/>
          <p:cNvSpPr txBox="1"/>
          <p:nvPr/>
        </p:nvSpPr>
        <p:spPr>
          <a:xfrm>
            <a:off x="5574538" y="2358389"/>
            <a:ext cx="5931662" cy="3720890"/>
          </a:xfrm>
          <a:prstGeom prst="rect">
            <a:avLst/>
          </a:prstGeom>
        </p:spPr>
        <p:txBody>
          <a:bodyPr vert="horz" wrap="square" lIns="0" tIns="12065" rIns="0" bIns="0" rtlCol="0">
            <a:spAutoFit/>
          </a:bodyPr>
          <a:lstStyle/>
          <a:p>
            <a:pPr marL="527685" indent="-515620">
              <a:lnSpc>
                <a:spcPct val="100000"/>
              </a:lnSpc>
              <a:spcBef>
                <a:spcPts val="95"/>
              </a:spcBef>
              <a:buAutoNum type="arabicPeriod" startAt="2"/>
              <a:tabLst>
                <a:tab pos="527685" algn="l"/>
                <a:tab pos="528320" algn="l"/>
              </a:tabLst>
            </a:pPr>
            <a:r>
              <a:rPr lang="en-US" sz="2800" b="1" spc="-120">
                <a:solidFill>
                  <a:srgbClr val="BEBEBE"/>
                </a:solidFill>
                <a:latin typeface="Tahoma"/>
                <a:cs typeface="Tahoma"/>
              </a:rPr>
              <a:t>Thiết kế phần cứng hệ thống</a:t>
            </a:r>
            <a:endParaRPr sz="2800">
              <a:latin typeface="Tahoma"/>
              <a:cs typeface="Tahoma"/>
            </a:endParaRPr>
          </a:p>
          <a:p>
            <a:pPr>
              <a:lnSpc>
                <a:spcPct val="100000"/>
              </a:lnSpc>
              <a:spcBef>
                <a:spcPts val="40"/>
              </a:spcBef>
              <a:buClr>
                <a:srgbClr val="BEBEBE"/>
              </a:buClr>
              <a:buFont typeface="Tahoma"/>
              <a:buAutoNum type="arabicPeriod" startAt="2"/>
            </a:pPr>
            <a:endParaRPr sz="4300">
              <a:latin typeface="Tahoma"/>
              <a:cs typeface="Tahoma"/>
            </a:endParaRPr>
          </a:p>
          <a:p>
            <a:pPr marL="527685" indent="-515620">
              <a:lnSpc>
                <a:spcPct val="100000"/>
              </a:lnSpc>
              <a:spcBef>
                <a:spcPts val="5"/>
              </a:spcBef>
              <a:buAutoNum type="arabicPeriod" startAt="2"/>
              <a:tabLst>
                <a:tab pos="527685" algn="l"/>
                <a:tab pos="528320" algn="l"/>
              </a:tabLst>
            </a:pPr>
            <a:r>
              <a:rPr lang="en-US" sz="2800" b="1" spc="-114">
                <a:solidFill>
                  <a:srgbClr val="BEBEBE"/>
                </a:solidFill>
                <a:latin typeface="Tahoma"/>
                <a:cs typeface="Tahoma"/>
              </a:rPr>
              <a:t>Thiết kế phần mềm hệ thống</a:t>
            </a:r>
            <a:endParaRPr sz="2800">
              <a:latin typeface="Tahoma"/>
              <a:cs typeface="Tahoma"/>
            </a:endParaRPr>
          </a:p>
          <a:p>
            <a:pPr>
              <a:lnSpc>
                <a:spcPct val="100000"/>
              </a:lnSpc>
              <a:spcBef>
                <a:spcPts val="40"/>
              </a:spcBef>
              <a:buClr>
                <a:srgbClr val="BEBEBE"/>
              </a:buClr>
              <a:buFont typeface="Tahoma"/>
              <a:buAutoNum type="arabicPeriod" startAt="2"/>
            </a:pPr>
            <a:endParaRPr sz="4300">
              <a:latin typeface="Tahoma"/>
              <a:cs typeface="Tahoma"/>
            </a:endParaRPr>
          </a:p>
          <a:p>
            <a:pPr marL="527685" indent="-515620">
              <a:lnSpc>
                <a:spcPct val="100000"/>
              </a:lnSpc>
              <a:buAutoNum type="arabicPeriod" startAt="2"/>
              <a:tabLst>
                <a:tab pos="527685" algn="l"/>
                <a:tab pos="528320" algn="l"/>
              </a:tabLst>
            </a:pPr>
            <a:r>
              <a:rPr lang="en-US" sz="2800" b="1" spc="-70">
                <a:solidFill>
                  <a:srgbClr val="BEBEBE"/>
                </a:solidFill>
                <a:latin typeface="Tahoma"/>
                <a:cs typeface="Tahoma"/>
              </a:rPr>
              <a:t>Kết quả đạt được</a:t>
            </a:r>
          </a:p>
          <a:p>
            <a:pPr marL="527685" indent="-515620">
              <a:lnSpc>
                <a:spcPct val="100000"/>
              </a:lnSpc>
              <a:buAutoNum type="arabicPeriod" startAt="2"/>
              <a:tabLst>
                <a:tab pos="527685" algn="l"/>
                <a:tab pos="528320" algn="l"/>
              </a:tabLst>
            </a:pPr>
            <a:endParaRPr lang="en-US" sz="4300" b="1" spc="-70">
              <a:solidFill>
                <a:srgbClr val="BEBEBE"/>
              </a:solidFill>
              <a:latin typeface="Tahoma"/>
              <a:cs typeface="Tahoma"/>
            </a:endParaRPr>
          </a:p>
          <a:p>
            <a:pPr marL="527685" indent="-515620">
              <a:lnSpc>
                <a:spcPct val="100000"/>
              </a:lnSpc>
              <a:buAutoNum type="arabicPeriod" startAt="2"/>
              <a:tabLst>
                <a:tab pos="527685" algn="l"/>
                <a:tab pos="528320" algn="l"/>
              </a:tabLst>
            </a:pPr>
            <a:r>
              <a:rPr lang="en-US" sz="2800" b="1" spc="-70">
                <a:solidFill>
                  <a:srgbClr val="BEBEBE"/>
                </a:solidFill>
                <a:latin typeface="Tahoma"/>
                <a:cs typeface="Tahoma"/>
              </a:rPr>
              <a:t>Kết luận</a:t>
            </a:r>
            <a:endParaRPr sz="2800">
              <a:latin typeface="Tahoma"/>
              <a:cs typeface="Tahoma"/>
            </a:endParaRPr>
          </a:p>
        </p:txBody>
      </p:sp>
      <p:sp>
        <p:nvSpPr>
          <p:cNvPr id="30" name="object 30"/>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3</a:t>
            </a:fld>
            <a:endParaRPr spc="-7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Lưu đồ hoạt động</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1" i="0" u="none" strike="noStrike" kern="1200" cap="none" spc="0" normalizeH="0" baseline="0" noProof="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B9AE8AE6-7634-6EFC-6273-DBEDA220F0F6}"/>
              </a:ext>
            </a:extLst>
          </p:cNvPr>
          <p:cNvSpPr txBox="1"/>
          <p:nvPr/>
        </p:nvSpPr>
        <p:spPr>
          <a:xfrm>
            <a:off x="611162" y="5819282"/>
            <a:ext cx="2819400"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Xử lý dữ liệu cảm biến siêu âm</a:t>
            </a:r>
          </a:p>
        </p:txBody>
      </p:sp>
      <p:pic>
        <p:nvPicPr>
          <p:cNvPr id="6" name="Picture 5">
            <a:extLst>
              <a:ext uri="{FF2B5EF4-FFF2-40B4-BE49-F238E27FC236}">
                <a16:creationId xmlns:a16="http://schemas.microsoft.com/office/drawing/2014/main" id="{A724998E-120C-2A5A-2E55-B4EB54D2BF42}"/>
              </a:ext>
            </a:extLst>
          </p:cNvPr>
          <p:cNvPicPr>
            <a:picLocks noChangeAspect="1"/>
          </p:cNvPicPr>
          <p:nvPr/>
        </p:nvPicPr>
        <p:blipFill rotWithShape="1">
          <a:blip r:embed="rId3"/>
          <a:srcRect t="2273"/>
          <a:stretch/>
        </p:blipFill>
        <p:spPr>
          <a:xfrm>
            <a:off x="0" y="1170232"/>
            <a:ext cx="4041725" cy="4517535"/>
          </a:xfrm>
          <a:prstGeom prst="rect">
            <a:avLst/>
          </a:prstGeom>
        </p:spPr>
      </p:pic>
      <p:pic>
        <p:nvPicPr>
          <p:cNvPr id="3" name="Picture 2">
            <a:extLst>
              <a:ext uri="{FF2B5EF4-FFF2-40B4-BE49-F238E27FC236}">
                <a16:creationId xmlns:a16="http://schemas.microsoft.com/office/drawing/2014/main" id="{232EFC35-14A1-79BF-A590-5D6B81B19C01}"/>
              </a:ext>
            </a:extLst>
          </p:cNvPr>
          <p:cNvPicPr>
            <a:picLocks noChangeAspect="1"/>
          </p:cNvPicPr>
          <p:nvPr/>
        </p:nvPicPr>
        <p:blipFill rotWithShape="1">
          <a:blip r:embed="rId4"/>
          <a:srcRect t="1876"/>
          <a:stretch/>
        </p:blipFill>
        <p:spPr>
          <a:xfrm>
            <a:off x="4041725" y="1170232"/>
            <a:ext cx="4539750" cy="3935168"/>
          </a:xfrm>
          <a:prstGeom prst="rect">
            <a:avLst/>
          </a:prstGeom>
        </p:spPr>
      </p:pic>
      <p:pic>
        <p:nvPicPr>
          <p:cNvPr id="5" name="Picture 4">
            <a:extLst>
              <a:ext uri="{FF2B5EF4-FFF2-40B4-BE49-F238E27FC236}">
                <a16:creationId xmlns:a16="http://schemas.microsoft.com/office/drawing/2014/main" id="{1F4D954C-BA4F-8373-5A8B-52F75D2E4EB1}"/>
              </a:ext>
            </a:extLst>
          </p:cNvPr>
          <p:cNvPicPr>
            <a:picLocks noChangeAspect="1"/>
          </p:cNvPicPr>
          <p:nvPr/>
        </p:nvPicPr>
        <p:blipFill rotWithShape="1">
          <a:blip r:embed="rId5"/>
          <a:srcRect l="10932" r="15098"/>
          <a:stretch/>
        </p:blipFill>
        <p:spPr>
          <a:xfrm>
            <a:off x="8652864" y="1170232"/>
            <a:ext cx="3200400" cy="4630762"/>
          </a:xfrm>
          <a:prstGeom prst="rect">
            <a:avLst/>
          </a:prstGeom>
        </p:spPr>
      </p:pic>
      <p:sp>
        <p:nvSpPr>
          <p:cNvPr id="7" name="TextBox 6">
            <a:extLst>
              <a:ext uri="{FF2B5EF4-FFF2-40B4-BE49-F238E27FC236}">
                <a16:creationId xmlns:a16="http://schemas.microsoft.com/office/drawing/2014/main" id="{4A85E8BE-B236-0CD1-D341-808244FC48C3}"/>
              </a:ext>
            </a:extLst>
          </p:cNvPr>
          <p:cNvSpPr txBox="1"/>
          <p:nvPr/>
        </p:nvSpPr>
        <p:spPr>
          <a:xfrm>
            <a:off x="4741699" y="5819282"/>
            <a:ext cx="3139801"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Xử lý dữ liệu cảm biến hồng ngoại</a:t>
            </a:r>
          </a:p>
        </p:txBody>
      </p:sp>
      <p:sp>
        <p:nvSpPr>
          <p:cNvPr id="8" name="TextBox 7">
            <a:extLst>
              <a:ext uri="{FF2B5EF4-FFF2-40B4-BE49-F238E27FC236}">
                <a16:creationId xmlns:a16="http://schemas.microsoft.com/office/drawing/2014/main" id="{32D742DE-4E62-2DD7-985D-2446BDEB0CC2}"/>
              </a:ext>
            </a:extLst>
          </p:cNvPr>
          <p:cNvSpPr txBox="1"/>
          <p:nvPr/>
        </p:nvSpPr>
        <p:spPr>
          <a:xfrm>
            <a:off x="8746198" y="5819281"/>
            <a:ext cx="2819400"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Xử lý dữ liệu cảm biến khói</a:t>
            </a:r>
          </a:p>
        </p:txBody>
      </p:sp>
    </p:spTree>
    <p:extLst>
      <p:ext uri="{BB962C8B-B14F-4D97-AF65-F5344CB8AC3E}">
        <p14:creationId xmlns:p14="http://schemas.microsoft.com/office/powerpoint/2010/main" val="324139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4650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465062" cy="2628284"/>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solidFill>
                  <a:srgbClr val="BEBEBE"/>
                </a:solidFill>
                <a:latin typeface="Tahoma"/>
                <a:cs typeface="Tahoma"/>
              </a:rPr>
              <a:t>Tổng quan hệ thống báo cháy</a:t>
            </a:r>
            <a:endParaRPr lang="en-US" sz="2800">
              <a:latin typeface="Tahoma"/>
              <a:cs typeface="Tahoma"/>
            </a:endParaRPr>
          </a:p>
          <a:p>
            <a:pPr>
              <a:lnSpc>
                <a:spcPct val="100000"/>
              </a:lnSpc>
              <a:spcBef>
                <a:spcPts val="45"/>
              </a:spcBef>
              <a:buClr>
                <a:srgbClr val="BEBEBE"/>
              </a:buClr>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120">
                <a:solidFill>
                  <a:srgbClr val="BEBEBE"/>
                </a:solidFill>
                <a:latin typeface="Tahoma"/>
                <a:cs typeface="Tahoma"/>
              </a:rPr>
              <a:t>Thiết kế phần cứng hệ thống</a:t>
            </a:r>
            <a:endParaRPr sz="2800">
              <a:latin typeface="Tahoma"/>
              <a:cs typeface="Tahoma"/>
            </a:endParaRPr>
          </a:p>
          <a:p>
            <a:pPr>
              <a:lnSpc>
                <a:spcPct val="100000"/>
              </a:lnSpc>
              <a:spcBef>
                <a:spcPts val="40"/>
              </a:spcBef>
              <a:buClr>
                <a:srgbClr val="BEBEBE"/>
              </a:buClr>
              <a:buFont typeface="Tahoma"/>
              <a:buAutoNum type="arabicPeriod"/>
            </a:pPr>
            <a:endParaRPr sz="4300">
              <a:latin typeface="Tahoma"/>
              <a:cs typeface="Tahoma"/>
            </a:endParaRPr>
          </a:p>
          <a:p>
            <a:pPr marL="527685" indent="-515620">
              <a:lnSpc>
                <a:spcPct val="100000"/>
              </a:lnSpc>
              <a:spcBef>
                <a:spcPts val="5"/>
              </a:spcBef>
              <a:buAutoNum type="arabicPeriod"/>
              <a:tabLst>
                <a:tab pos="527685" algn="l"/>
                <a:tab pos="528320" algn="l"/>
              </a:tabLst>
            </a:pPr>
            <a:r>
              <a:rPr lang="en-US" sz="2800" b="1" spc="-114">
                <a:solidFill>
                  <a:srgbClr val="BEBEBE"/>
                </a:solidFill>
                <a:latin typeface="Tahoma"/>
                <a:cs typeface="Tahoma"/>
              </a:rPr>
              <a:t>Thiết kế phần mềm hệ thống</a:t>
            </a:r>
            <a:endParaRPr sz="2800">
              <a:latin typeface="Tahoma"/>
              <a:cs typeface="Tahoma"/>
            </a:endParaRPr>
          </a:p>
        </p:txBody>
      </p:sp>
      <p:sp>
        <p:nvSpPr>
          <p:cNvPr id="5" name="object 5"/>
          <p:cNvSpPr txBox="1"/>
          <p:nvPr/>
        </p:nvSpPr>
        <p:spPr>
          <a:xfrm>
            <a:off x="5574538" y="4540707"/>
            <a:ext cx="5012055" cy="45212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dirty="0">
                <a:latin typeface="Tahoma"/>
                <a:cs typeface="Tahoma"/>
              </a:rPr>
              <a:t>4</a:t>
            </a:r>
            <a:r>
              <a:rPr sz="2800" b="1" spc="-125" dirty="0">
                <a:latin typeface="Tahoma"/>
                <a:cs typeface="Tahoma"/>
              </a:rPr>
              <a:t>.</a:t>
            </a:r>
            <a:r>
              <a:rPr sz="2800" b="1">
                <a:latin typeface="Tahoma"/>
                <a:cs typeface="Tahoma"/>
              </a:rPr>
              <a:t>	</a:t>
            </a:r>
            <a:r>
              <a:rPr lang="en-US" sz="2800" b="1" spc="-70">
                <a:latin typeface="Tahoma"/>
                <a:cs typeface="Tahoma"/>
              </a:rPr>
              <a:t>Kết quả đạt được</a:t>
            </a:r>
            <a:endParaRPr sz="2800">
              <a:latin typeface="Tahoma"/>
              <a:cs typeface="Tahoma"/>
            </a:endParaRPr>
          </a:p>
        </p:txBody>
      </p:sp>
      <p:sp>
        <p:nvSpPr>
          <p:cNvPr id="30" name="object 30"/>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31</a:t>
            </a:fld>
            <a:endParaRPr spc="-70" dirty="0"/>
          </a:p>
        </p:txBody>
      </p:sp>
      <p:sp>
        <p:nvSpPr>
          <p:cNvPr id="32" name="TextBox 31">
            <a:extLst>
              <a:ext uri="{FF2B5EF4-FFF2-40B4-BE49-F238E27FC236}">
                <a16:creationId xmlns:a16="http://schemas.microsoft.com/office/drawing/2014/main" id="{B4B42B92-12F2-4084-A971-BDD7C5038936}"/>
              </a:ext>
            </a:extLst>
          </p:cNvPr>
          <p:cNvSpPr txBox="1"/>
          <p:nvPr/>
        </p:nvSpPr>
        <p:spPr>
          <a:xfrm>
            <a:off x="5497321" y="5558195"/>
            <a:ext cx="6096000" cy="523220"/>
          </a:xfrm>
          <a:prstGeom prst="rect">
            <a:avLst/>
          </a:prstGeom>
          <a:noFill/>
        </p:spPr>
        <p:txBody>
          <a:bodyPr wrap="square">
            <a:spAutoFit/>
          </a:bodyPr>
          <a:lstStyle/>
          <a:p>
            <a:pPr marL="12700">
              <a:lnSpc>
                <a:spcPct val="100000"/>
              </a:lnSpc>
              <a:spcBef>
                <a:spcPts val="95"/>
              </a:spcBef>
              <a:tabLst>
                <a:tab pos="527685" algn="l"/>
              </a:tabLst>
            </a:pPr>
            <a:r>
              <a:rPr lang="en-US" sz="2800" b="1" spc="-70">
                <a:solidFill>
                  <a:srgbClr val="BEBEBE"/>
                </a:solidFill>
                <a:latin typeface="Tahoma"/>
                <a:cs typeface="Tahoma"/>
              </a:rPr>
              <a:t>5.  Kết luận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Sản phẩm thực tế</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5" name="Picture 4" descr="A black box with wires&#10;&#10;Description automatically generated">
            <a:extLst>
              <a:ext uri="{FF2B5EF4-FFF2-40B4-BE49-F238E27FC236}">
                <a16:creationId xmlns:a16="http://schemas.microsoft.com/office/drawing/2014/main" id="{ECE73CB8-A808-22AB-7FF0-4AEE32CC9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4500" y="1231939"/>
            <a:ext cx="4381500" cy="3286125"/>
          </a:xfrm>
          <a:prstGeom prst="rect">
            <a:avLst/>
          </a:prstGeom>
          <a:ln>
            <a:solidFill>
              <a:schemeClr val="tx1"/>
            </a:solidFill>
          </a:ln>
        </p:spPr>
      </p:pic>
      <p:sp>
        <p:nvSpPr>
          <p:cNvPr id="6" name="TextBox 5">
            <a:extLst>
              <a:ext uri="{FF2B5EF4-FFF2-40B4-BE49-F238E27FC236}">
                <a16:creationId xmlns:a16="http://schemas.microsoft.com/office/drawing/2014/main" id="{B2DCC847-9D15-2D28-19E1-A5AAF2B50867}"/>
              </a:ext>
            </a:extLst>
          </p:cNvPr>
          <p:cNvSpPr txBox="1"/>
          <p:nvPr/>
        </p:nvSpPr>
        <p:spPr>
          <a:xfrm>
            <a:off x="4686300" y="4886028"/>
            <a:ext cx="2819400"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Sản phẩm được đóng hộp</a:t>
            </a:r>
          </a:p>
        </p:txBody>
      </p:sp>
      <p:pic>
        <p:nvPicPr>
          <p:cNvPr id="7" name="Picture 6" descr="A black box with red buttons and wires&#10;&#10;Description automatically generated">
            <a:extLst>
              <a:ext uri="{FF2B5EF4-FFF2-40B4-BE49-F238E27FC236}">
                <a16:creationId xmlns:a16="http://schemas.microsoft.com/office/drawing/2014/main" id="{9BC2C7C0-9168-4A75-3C36-5CD9F873DC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793978" y="684251"/>
            <a:ext cx="3286125" cy="4381500"/>
          </a:xfrm>
          <a:prstGeom prst="rect">
            <a:avLst/>
          </a:prstGeom>
          <a:ln>
            <a:solidFill>
              <a:schemeClr val="tx1"/>
            </a:solidFill>
          </a:ln>
        </p:spPr>
      </p:pic>
    </p:spTree>
    <p:extLst>
      <p:ext uri="{BB962C8B-B14F-4D97-AF65-F5344CB8AC3E}">
        <p14:creationId xmlns:p14="http://schemas.microsoft.com/office/powerpoint/2010/main" val="1814624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Thông số mạch</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B2DCC847-9D15-2D28-19E1-A5AAF2B50867}"/>
              </a:ext>
            </a:extLst>
          </p:cNvPr>
          <p:cNvSpPr txBox="1"/>
          <p:nvPr/>
        </p:nvSpPr>
        <p:spPr>
          <a:xfrm>
            <a:off x="7162800" y="5708356"/>
            <a:ext cx="2819400"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Đo thông số mạch </a:t>
            </a:r>
          </a:p>
        </p:txBody>
      </p:sp>
      <p:pic>
        <p:nvPicPr>
          <p:cNvPr id="3" name="Picture 2" descr="A screen with a graph&#10;&#10;Description automatically generated with medium confidence">
            <a:extLst>
              <a:ext uri="{FF2B5EF4-FFF2-40B4-BE49-F238E27FC236}">
                <a16:creationId xmlns:a16="http://schemas.microsoft.com/office/drawing/2014/main" id="{A7AFF87A-1E1E-6A01-6A47-30C2E4B970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4680"/>
          <a:stretch/>
        </p:blipFill>
        <p:spPr bwMode="auto">
          <a:xfrm>
            <a:off x="5943600" y="974310"/>
            <a:ext cx="5181600" cy="4736301"/>
          </a:xfrm>
          <a:prstGeom prst="rect">
            <a:avLst/>
          </a:prstGeom>
          <a:noFill/>
          <a:ln>
            <a:solidFill>
              <a:schemeClr val="tx1"/>
            </a:solid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4A4991B2-796C-DAC7-5CC1-2C76A0F90233}"/>
              </a:ext>
            </a:extLst>
          </p:cNvPr>
          <p:cNvSpPr txBox="1"/>
          <p:nvPr/>
        </p:nvSpPr>
        <p:spPr>
          <a:xfrm>
            <a:off x="329592" y="1010886"/>
            <a:ext cx="5309617" cy="2280111"/>
          </a:xfrm>
          <a:prstGeom prst="rect">
            <a:avLst/>
          </a:prstGeom>
          <a:noFill/>
        </p:spPr>
        <p:txBody>
          <a:bodyPr wrap="square">
            <a:spAutoFit/>
          </a:bodyPr>
          <a:lstStyle/>
          <a:p>
            <a:pPr marL="285750" indent="-285750" algn="just">
              <a:lnSpc>
                <a:spcPct val="110000"/>
              </a:lnSpc>
              <a:spcBef>
                <a:spcPts val="300"/>
              </a:spcBef>
              <a:buFont typeface="Arial" panose="020B0604020202020204" pitchFamily="34" charset="0"/>
              <a:buChar char="•"/>
            </a:pPr>
            <a:r>
              <a:rPr lang="en-US" sz="1800">
                <a:solidFill>
                  <a:srgbClr val="000000"/>
                </a:solidFill>
                <a:effectLst/>
                <a:latin typeface="Times New Roman" panose="02020603050405020304" pitchFamily="18" charset="0"/>
                <a:ea typeface="Calibri" panose="020F0502020204030204" pitchFamily="34" charset="0"/>
              </a:rPr>
              <a:t>Điện áp khá ổn định với điện áp xấp xỉ 5V (4.96V)</a:t>
            </a:r>
            <a:r>
              <a:rPr lang="en-US">
                <a:solidFill>
                  <a:srgbClr val="000000"/>
                </a:solidFill>
                <a:latin typeface="Times New Roman" panose="02020603050405020304" pitchFamily="18" charset="0"/>
                <a:ea typeface="Calibri" panose="020F0502020204030204" pitchFamily="34" charset="0"/>
              </a:rPr>
              <a:t>.</a:t>
            </a:r>
          </a:p>
          <a:p>
            <a:pPr marL="285750" indent="-285750" algn="just">
              <a:lnSpc>
                <a:spcPct val="110000"/>
              </a:lnSpc>
              <a:spcBef>
                <a:spcPts val="300"/>
              </a:spcBef>
              <a:buFont typeface="Arial" panose="020B0604020202020204" pitchFamily="34" charset="0"/>
              <a:buChar char="•"/>
            </a:pPr>
            <a:r>
              <a:rPr lang="en-US" sz="1800">
                <a:solidFill>
                  <a:srgbClr val="000000"/>
                </a:solidFill>
                <a:effectLst/>
                <a:latin typeface="Times New Roman" panose="02020603050405020304" pitchFamily="18" charset="0"/>
                <a:ea typeface="Calibri" panose="020F0502020204030204" pitchFamily="34" charset="0"/>
              </a:rPr>
              <a:t>Dòng của mạch thực tế khi ở chế độ đo dữ liệu liên tục và truyền dữ liệu lên server bằng wifi có giá trị từ khoảng 380mA. Ở chế độ không kết nối wifi, dòng điện của mạch là khoảng xấp xỉ 180mA.</a:t>
            </a:r>
          </a:p>
          <a:p>
            <a:pPr algn="just">
              <a:lnSpc>
                <a:spcPct val="110000"/>
              </a:lnSpc>
              <a:spcBef>
                <a:spcPts val="300"/>
              </a:spcBef>
            </a:pPr>
            <a:r>
              <a:rPr lang="en-US">
                <a:solidFill>
                  <a:srgbClr val="000000"/>
                </a:solidFill>
                <a:latin typeface="Times New Roman" panose="02020603050405020304" pitchFamily="18" charset="0"/>
                <a:ea typeface="Calibri" panose="020F0502020204030204" pitchFamily="34" charset="0"/>
              </a:rPr>
              <a:t>=&gt; C</a:t>
            </a:r>
            <a:r>
              <a:rPr lang="en-US" sz="1800">
                <a:solidFill>
                  <a:srgbClr val="000000"/>
                </a:solidFill>
                <a:effectLst/>
                <a:latin typeface="Times New Roman" panose="02020603050405020304" pitchFamily="18" charset="0"/>
                <a:ea typeface="Calibri" panose="020F0502020204030204" pitchFamily="34" charset="0"/>
              </a:rPr>
              <a:t>ông suất của mạch </a:t>
            </a:r>
            <a:r>
              <a:rPr lang="en-US">
                <a:solidFill>
                  <a:srgbClr val="000000"/>
                </a:solidFill>
                <a:latin typeface="Times New Roman" panose="02020603050405020304" pitchFamily="18" charset="0"/>
                <a:ea typeface="Calibri" panose="020F0502020204030204" pitchFamily="34" charset="0"/>
              </a:rPr>
              <a:t>hoạt động liên tục</a:t>
            </a:r>
            <a:r>
              <a:rPr lang="en-US" sz="1800">
                <a:solidFill>
                  <a:srgbClr val="000000"/>
                </a:solidFill>
                <a:effectLst/>
                <a:latin typeface="Times New Roman" panose="02020603050405020304" pitchFamily="18" charset="0"/>
                <a:ea typeface="Calibri" panose="020F0502020204030204" pitchFamily="34" charset="0"/>
              </a:rPr>
              <a:t> xấp xỉ </a:t>
            </a:r>
            <a:r>
              <a:rPr lang="en-US">
                <a:solidFill>
                  <a:srgbClr val="000000"/>
                </a:solidFill>
                <a:latin typeface="Times New Roman" panose="02020603050405020304" pitchFamily="18" charset="0"/>
                <a:ea typeface="Calibri" panose="020F0502020204030204" pitchFamily="34" charset="0"/>
              </a:rPr>
              <a:t>1.88W khi kết nối wifi và 0.89W khi không kết nối</a:t>
            </a:r>
            <a:r>
              <a:rPr lang="en-US" sz="1800">
                <a:solidFill>
                  <a:srgbClr val="000000"/>
                </a:solidFill>
                <a:effectLst/>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3359107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Sơ đồ lắp đặt</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B2DCC847-9D15-2D28-19E1-A5AAF2B50867}"/>
              </a:ext>
            </a:extLst>
          </p:cNvPr>
          <p:cNvSpPr txBox="1"/>
          <p:nvPr/>
        </p:nvSpPr>
        <p:spPr>
          <a:xfrm>
            <a:off x="8077200" y="3152001"/>
            <a:ext cx="2819400" cy="553998"/>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Sợ đồ lắp đặt thực tế</a:t>
            </a:r>
          </a:p>
          <a:p>
            <a:pPr algn="ctr"/>
            <a:endParaRPr lang="en-US" sz="1500" i="1">
              <a:latin typeface="Tahoma" panose="020B0604030504040204" pitchFamily="34" charset="0"/>
              <a:ea typeface="Tahoma" panose="020B0604030504040204" pitchFamily="34" charset="0"/>
              <a:cs typeface="Tahoma" panose="020B0604030504040204" pitchFamily="34" charset="0"/>
            </a:endParaRPr>
          </a:p>
        </p:txBody>
      </p:sp>
      <p:grpSp>
        <p:nvGrpSpPr>
          <p:cNvPr id="3" name="Group 2">
            <a:extLst>
              <a:ext uri="{FF2B5EF4-FFF2-40B4-BE49-F238E27FC236}">
                <a16:creationId xmlns:a16="http://schemas.microsoft.com/office/drawing/2014/main" id="{FEA97B06-A275-3E26-39CB-D0E2C484B553}"/>
              </a:ext>
            </a:extLst>
          </p:cNvPr>
          <p:cNvGrpSpPr/>
          <p:nvPr/>
        </p:nvGrpSpPr>
        <p:grpSpPr>
          <a:xfrm>
            <a:off x="1028700" y="1219200"/>
            <a:ext cx="6324600" cy="4722369"/>
            <a:chOff x="1028700" y="1219200"/>
            <a:chExt cx="6324600" cy="4722369"/>
          </a:xfrm>
        </p:grpSpPr>
        <p:pic>
          <p:nvPicPr>
            <p:cNvPr id="7" name="Picture 6" descr="A kitchen with a hood over the counter&#10;&#10;Description automatically generated">
              <a:extLst>
                <a:ext uri="{FF2B5EF4-FFF2-40B4-BE49-F238E27FC236}">
                  <a16:creationId xmlns:a16="http://schemas.microsoft.com/office/drawing/2014/main" id="{D8D7912B-776D-30FE-39A0-2B36180729D7}"/>
                </a:ext>
              </a:extLst>
            </p:cNvPr>
            <p:cNvPicPr>
              <a:picLocks noChangeAspect="1"/>
            </p:cNvPicPr>
            <p:nvPr/>
          </p:nvPicPr>
          <p:blipFill rotWithShape="1">
            <a:blip r:embed="rId3">
              <a:extLst>
                <a:ext uri="{28A0092B-C50C-407E-A947-70E740481C1C}">
                  <a14:useLocalDpi xmlns:a14="http://schemas.microsoft.com/office/drawing/2010/main" val="0"/>
                </a:ext>
              </a:extLst>
            </a:blip>
            <a:srcRect l="9638" t="13053" b="-3012"/>
            <a:stretch/>
          </p:blipFill>
          <p:spPr>
            <a:xfrm>
              <a:off x="1028700" y="1219200"/>
              <a:ext cx="6324600" cy="4722369"/>
            </a:xfrm>
            <a:prstGeom prst="rect">
              <a:avLst/>
            </a:prstGeom>
            <a:ln>
              <a:solidFill>
                <a:schemeClr val="tx1"/>
              </a:solidFill>
            </a:ln>
          </p:spPr>
        </p:pic>
        <p:sp>
          <p:nvSpPr>
            <p:cNvPr id="8" name="Oval 7">
              <a:extLst>
                <a:ext uri="{FF2B5EF4-FFF2-40B4-BE49-F238E27FC236}">
                  <a16:creationId xmlns:a16="http://schemas.microsoft.com/office/drawing/2014/main" id="{E9095C62-BDB3-46B5-E26F-F3D3EBA0CDAD}"/>
                </a:ext>
              </a:extLst>
            </p:cNvPr>
            <p:cNvSpPr/>
            <p:nvPr/>
          </p:nvSpPr>
          <p:spPr>
            <a:xfrm>
              <a:off x="3810000" y="1524000"/>
              <a:ext cx="685800" cy="53340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88C6AD1-0FA7-DD5B-EA6C-A82BEFFF04A5}"/>
                </a:ext>
              </a:extLst>
            </p:cNvPr>
            <p:cNvSpPr/>
            <p:nvPr/>
          </p:nvSpPr>
          <p:spPr>
            <a:xfrm>
              <a:off x="4863952" y="1905000"/>
              <a:ext cx="685800" cy="53340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E665131-E781-2721-D353-05AD274C24A1}"/>
                </a:ext>
              </a:extLst>
            </p:cNvPr>
            <p:cNvSpPr/>
            <p:nvPr/>
          </p:nvSpPr>
          <p:spPr>
            <a:xfrm>
              <a:off x="3467100" y="4114800"/>
              <a:ext cx="685800" cy="53340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8A0A6C4-A403-A70C-F2DB-35C771B80A93}"/>
                </a:ext>
              </a:extLst>
            </p:cNvPr>
            <p:cNvSpPr/>
            <p:nvPr/>
          </p:nvSpPr>
          <p:spPr>
            <a:xfrm>
              <a:off x="3467100" y="5105400"/>
              <a:ext cx="1181100" cy="686816"/>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BECD75-8C56-6D30-2630-0163AE0ED6E9}"/>
                </a:ext>
              </a:extLst>
            </p:cNvPr>
            <p:cNvCxnSpPr/>
            <p:nvPr/>
          </p:nvCxnSpPr>
          <p:spPr>
            <a:xfrm flipV="1">
              <a:off x="2667000" y="1981200"/>
              <a:ext cx="1143000" cy="5334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2CABC0-079F-CBB4-5624-98B21F0ECB12}"/>
                </a:ext>
              </a:extLst>
            </p:cNvPr>
            <p:cNvSpPr txBox="1"/>
            <p:nvPr/>
          </p:nvSpPr>
          <p:spPr>
            <a:xfrm>
              <a:off x="1676400" y="2514600"/>
              <a:ext cx="1295400" cy="369332"/>
            </a:xfrm>
            <a:prstGeom prst="rect">
              <a:avLst/>
            </a:prstGeom>
            <a:noFill/>
          </p:spPr>
          <p:txBody>
            <a:bodyPr wrap="square" rtlCol="0">
              <a:spAutoFit/>
            </a:bodyPr>
            <a:lstStyle/>
            <a:p>
              <a:r>
                <a:rPr lang="en-US">
                  <a:solidFill>
                    <a:srgbClr val="FF0000"/>
                  </a:solidFill>
                </a:rPr>
                <a:t>MLX90614</a:t>
              </a:r>
            </a:p>
          </p:txBody>
        </p:sp>
        <p:cxnSp>
          <p:nvCxnSpPr>
            <p:cNvPr id="15" name="Straight Arrow Connector 14">
              <a:extLst>
                <a:ext uri="{FF2B5EF4-FFF2-40B4-BE49-F238E27FC236}">
                  <a16:creationId xmlns:a16="http://schemas.microsoft.com/office/drawing/2014/main" id="{7E9A63C4-6882-70BB-D9A6-938E69A807B1}"/>
                </a:ext>
              </a:extLst>
            </p:cNvPr>
            <p:cNvCxnSpPr>
              <a:cxnSpLocks/>
            </p:cNvCxnSpPr>
            <p:nvPr/>
          </p:nvCxnSpPr>
          <p:spPr>
            <a:xfrm flipH="1" flipV="1">
              <a:off x="5448300" y="2427447"/>
              <a:ext cx="609600" cy="68681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E2F94B-F22E-50A9-6C57-22EA0E066744}"/>
                </a:ext>
              </a:extLst>
            </p:cNvPr>
            <p:cNvSpPr txBox="1"/>
            <p:nvPr/>
          </p:nvSpPr>
          <p:spPr>
            <a:xfrm>
              <a:off x="5576333" y="3152001"/>
              <a:ext cx="1295400" cy="369332"/>
            </a:xfrm>
            <a:prstGeom prst="rect">
              <a:avLst/>
            </a:prstGeom>
            <a:noFill/>
          </p:spPr>
          <p:txBody>
            <a:bodyPr wrap="square" rtlCol="0">
              <a:spAutoFit/>
            </a:bodyPr>
            <a:lstStyle/>
            <a:p>
              <a:r>
                <a:rPr lang="en-US">
                  <a:solidFill>
                    <a:srgbClr val="FF0000"/>
                  </a:solidFill>
                </a:rPr>
                <a:t>MQ-02</a:t>
              </a:r>
            </a:p>
          </p:txBody>
        </p:sp>
        <p:cxnSp>
          <p:nvCxnSpPr>
            <p:cNvPr id="20" name="Straight Arrow Connector 19">
              <a:extLst>
                <a:ext uri="{FF2B5EF4-FFF2-40B4-BE49-F238E27FC236}">
                  <a16:creationId xmlns:a16="http://schemas.microsoft.com/office/drawing/2014/main" id="{C47403EE-394F-20AB-8639-845B698D5F26}"/>
                </a:ext>
              </a:extLst>
            </p:cNvPr>
            <p:cNvCxnSpPr>
              <a:cxnSpLocks/>
            </p:cNvCxnSpPr>
            <p:nvPr/>
          </p:nvCxnSpPr>
          <p:spPr>
            <a:xfrm>
              <a:off x="2315240" y="3692859"/>
              <a:ext cx="1143000" cy="59810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8CE00A-4E8A-0294-CA7F-78F011135CC1}"/>
                </a:ext>
              </a:extLst>
            </p:cNvPr>
            <p:cNvSpPr txBox="1"/>
            <p:nvPr/>
          </p:nvSpPr>
          <p:spPr>
            <a:xfrm>
              <a:off x="1658680" y="3336667"/>
              <a:ext cx="1295400" cy="369332"/>
            </a:xfrm>
            <a:prstGeom prst="rect">
              <a:avLst/>
            </a:prstGeom>
            <a:noFill/>
          </p:spPr>
          <p:txBody>
            <a:bodyPr wrap="square" rtlCol="0">
              <a:spAutoFit/>
            </a:bodyPr>
            <a:lstStyle/>
            <a:p>
              <a:r>
                <a:rPr lang="en-US">
                  <a:solidFill>
                    <a:srgbClr val="FF0000"/>
                  </a:solidFill>
                </a:rPr>
                <a:t>SRF04</a:t>
              </a:r>
            </a:p>
          </p:txBody>
        </p:sp>
        <p:cxnSp>
          <p:nvCxnSpPr>
            <p:cNvPr id="24" name="Straight Arrow Connector 23">
              <a:extLst>
                <a:ext uri="{FF2B5EF4-FFF2-40B4-BE49-F238E27FC236}">
                  <a16:creationId xmlns:a16="http://schemas.microsoft.com/office/drawing/2014/main" id="{D06CB2FB-9E15-CDD8-E29E-969CE60C2F88}"/>
                </a:ext>
              </a:extLst>
            </p:cNvPr>
            <p:cNvCxnSpPr>
              <a:cxnSpLocks/>
            </p:cNvCxnSpPr>
            <p:nvPr/>
          </p:nvCxnSpPr>
          <p:spPr>
            <a:xfrm flipH="1">
              <a:off x="4724400" y="5105400"/>
              <a:ext cx="723900" cy="30928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8D31397-8A07-78EB-9DF1-B2AD0DDD132E}"/>
                </a:ext>
              </a:extLst>
            </p:cNvPr>
            <p:cNvSpPr txBox="1"/>
            <p:nvPr/>
          </p:nvSpPr>
          <p:spPr>
            <a:xfrm>
              <a:off x="5587408" y="4862398"/>
              <a:ext cx="1765891" cy="369332"/>
            </a:xfrm>
            <a:prstGeom prst="rect">
              <a:avLst/>
            </a:prstGeom>
            <a:noFill/>
          </p:spPr>
          <p:txBody>
            <a:bodyPr wrap="square" rtlCol="0">
              <a:spAutoFit/>
            </a:bodyPr>
            <a:lstStyle/>
            <a:p>
              <a:r>
                <a:rPr lang="en-US">
                  <a:solidFill>
                    <a:srgbClr val="FF0000"/>
                  </a:solidFill>
                </a:rPr>
                <a:t>Bộ điều khiển</a:t>
              </a:r>
            </a:p>
          </p:txBody>
        </p:sp>
      </p:grpSp>
      <p:cxnSp>
        <p:nvCxnSpPr>
          <p:cNvPr id="12" name="Straight Connector 11">
            <a:extLst>
              <a:ext uri="{FF2B5EF4-FFF2-40B4-BE49-F238E27FC236}">
                <a16:creationId xmlns:a16="http://schemas.microsoft.com/office/drawing/2014/main" id="{E270A043-35FA-1CF8-E87E-9F9AEFB8BCAF}"/>
              </a:ext>
            </a:extLst>
          </p:cNvPr>
          <p:cNvCxnSpPr>
            <a:cxnSpLocks/>
          </p:cNvCxnSpPr>
          <p:nvPr/>
        </p:nvCxnSpPr>
        <p:spPr>
          <a:xfrm flipH="1">
            <a:off x="2463874" y="1838154"/>
            <a:ext cx="1620358" cy="1498513"/>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D8E434-1007-A394-4AC5-805EB68F45A4}"/>
              </a:ext>
            </a:extLst>
          </p:cNvPr>
          <p:cNvCxnSpPr>
            <a:cxnSpLocks/>
          </p:cNvCxnSpPr>
          <p:nvPr/>
        </p:nvCxnSpPr>
        <p:spPr>
          <a:xfrm>
            <a:off x="4178152" y="1839098"/>
            <a:ext cx="1415901" cy="158637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46A3CD09-2D0A-13E7-5959-E2C2B5CD2A38}"/>
              </a:ext>
            </a:extLst>
          </p:cNvPr>
          <p:cNvSpPr/>
          <p:nvPr/>
        </p:nvSpPr>
        <p:spPr>
          <a:xfrm flipV="1">
            <a:off x="3826582" y="1942205"/>
            <a:ext cx="541489" cy="267860"/>
          </a:xfrm>
          <a:prstGeom prst="arc">
            <a:avLst>
              <a:gd name="adj1" fmla="val 11023653"/>
              <a:gd name="adj2" fmla="val 0"/>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6476872-F837-B3DF-2FAA-20A6E9CC76F0}"/>
                  </a:ext>
                </a:extLst>
              </p:cNvPr>
              <p:cNvSpPr txBox="1"/>
              <p:nvPr/>
            </p:nvSpPr>
            <p:spPr>
              <a:xfrm>
                <a:off x="3836699" y="2234554"/>
                <a:ext cx="6067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90</m:t>
                          </m:r>
                        </m:e>
                        <m:sup>
                          <m:r>
                            <a:rPr lang="en-US" b="0" i="1" smtClean="0">
                              <a:solidFill>
                                <a:srgbClr val="FFFF00"/>
                              </a:solidFill>
                              <a:latin typeface="Cambria Math" panose="02040503050406030204" pitchFamily="18" charset="0"/>
                              <a:ea typeface="Cambria Math" panose="02040503050406030204" pitchFamily="18" charset="0"/>
                              <a:cs typeface="Times New Roman" panose="02020603050405020304" pitchFamily="18" charset="0"/>
                            </a:rPr>
                            <m:t>𝑜</m:t>
                          </m:r>
                        </m:sup>
                      </m:sSup>
                    </m:oMath>
                  </m:oMathPara>
                </a14:m>
                <a:endParaRPr lang="en-US"/>
              </a:p>
            </p:txBody>
          </p:sp>
        </mc:Choice>
        <mc:Fallback xmlns="">
          <p:sp>
            <p:nvSpPr>
              <p:cNvPr id="33" name="TextBox 32">
                <a:extLst>
                  <a:ext uri="{FF2B5EF4-FFF2-40B4-BE49-F238E27FC236}">
                    <a16:creationId xmlns:a16="http://schemas.microsoft.com/office/drawing/2014/main" id="{06476872-F837-B3DF-2FAA-20A6E9CC76F0}"/>
                  </a:ext>
                </a:extLst>
              </p:cNvPr>
              <p:cNvSpPr txBox="1">
                <a:spLocks noRot="1" noChangeAspect="1" noMove="1" noResize="1" noEditPoints="1" noAdjustHandles="1" noChangeArrowheads="1" noChangeShapeType="1" noTextEdit="1"/>
              </p:cNvSpPr>
              <p:nvPr/>
            </p:nvSpPr>
            <p:spPr>
              <a:xfrm>
                <a:off x="3836699" y="2234554"/>
                <a:ext cx="606705"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79698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Hoạt động hệ thống phát hiện người</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B2DCC847-9D15-2D28-19E1-A5AAF2B50867}"/>
              </a:ext>
            </a:extLst>
          </p:cNvPr>
          <p:cNvSpPr txBox="1"/>
          <p:nvPr/>
        </p:nvSpPr>
        <p:spPr>
          <a:xfrm>
            <a:off x="8077200" y="3152001"/>
            <a:ext cx="3124200"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Cảm biến SRF04 phát hiện người</a:t>
            </a:r>
          </a:p>
        </p:txBody>
      </p:sp>
      <p:pic>
        <p:nvPicPr>
          <p:cNvPr id="5" name="Picture 4" descr="A person standing in a kitchen&#10;&#10;Description automatically generated">
            <a:extLst>
              <a:ext uri="{FF2B5EF4-FFF2-40B4-BE49-F238E27FC236}">
                <a16:creationId xmlns:a16="http://schemas.microsoft.com/office/drawing/2014/main" id="{3132C6AE-147C-4021-213F-70F1D5F3DA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596" b="13849"/>
          <a:stretch/>
        </p:blipFill>
        <p:spPr>
          <a:xfrm>
            <a:off x="1143000" y="926042"/>
            <a:ext cx="3166911" cy="5181600"/>
          </a:xfrm>
          <a:prstGeom prst="rect">
            <a:avLst/>
          </a:prstGeom>
          <a:ln>
            <a:solidFill>
              <a:schemeClr val="tx1"/>
            </a:solidFill>
          </a:ln>
        </p:spPr>
      </p:pic>
      <p:pic>
        <p:nvPicPr>
          <p:cNvPr id="8" name="Picture 7" descr="A kitchen with a stove and a microwave&#10;&#10;Description automatically generated">
            <a:extLst>
              <a:ext uri="{FF2B5EF4-FFF2-40B4-BE49-F238E27FC236}">
                <a16:creationId xmlns:a16="http://schemas.microsoft.com/office/drawing/2014/main" id="{2E7E7A62-9F6C-2442-6853-3E7235C4EE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225" b="19388"/>
          <a:stretch/>
        </p:blipFill>
        <p:spPr>
          <a:xfrm>
            <a:off x="4309911" y="926042"/>
            <a:ext cx="3166911" cy="5181600"/>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E7713A92-D987-F7C7-F940-3E59A20FB447}"/>
              </a:ext>
            </a:extLst>
          </p:cNvPr>
          <p:cNvCxnSpPr>
            <a:cxnSpLocks/>
          </p:cNvCxnSpPr>
          <p:nvPr/>
        </p:nvCxnSpPr>
        <p:spPr>
          <a:xfrm flipH="1">
            <a:off x="2971800" y="3733800"/>
            <a:ext cx="304800" cy="106680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603629F-3A01-1529-D17D-C1768C15E5BA}"/>
              </a:ext>
            </a:extLst>
          </p:cNvPr>
          <p:cNvSpPr txBox="1"/>
          <p:nvPr/>
        </p:nvSpPr>
        <p:spPr>
          <a:xfrm>
            <a:off x="4468338" y="1732126"/>
            <a:ext cx="2964277" cy="400110"/>
          </a:xfrm>
          <a:prstGeom prst="rect">
            <a:avLst/>
          </a:prstGeom>
          <a:noFill/>
          <a:ln>
            <a:noFill/>
          </a:ln>
        </p:spPr>
        <p:txBody>
          <a:bodyPr wrap="square" rtlCol="0">
            <a:spAutoFit/>
          </a:bodyPr>
          <a:lstStyle/>
          <a:p>
            <a:r>
              <a:rPr lang="en-US" sz="2000" b="1">
                <a:solidFill>
                  <a:srgbClr val="FF0000"/>
                </a:solidFill>
              </a:rPr>
              <a:t>Phát hiện không có người</a:t>
            </a:r>
          </a:p>
        </p:txBody>
      </p:sp>
      <p:cxnSp>
        <p:nvCxnSpPr>
          <p:cNvPr id="15" name="Straight Arrow Connector 14">
            <a:extLst>
              <a:ext uri="{FF2B5EF4-FFF2-40B4-BE49-F238E27FC236}">
                <a16:creationId xmlns:a16="http://schemas.microsoft.com/office/drawing/2014/main" id="{F471E05F-B16F-DAFA-962D-53B97D373624}"/>
              </a:ext>
            </a:extLst>
          </p:cNvPr>
          <p:cNvCxnSpPr>
            <a:cxnSpLocks/>
          </p:cNvCxnSpPr>
          <p:nvPr/>
        </p:nvCxnSpPr>
        <p:spPr>
          <a:xfrm>
            <a:off x="2286000" y="3708596"/>
            <a:ext cx="533400" cy="0"/>
          </a:xfrm>
          <a:prstGeom prst="straightConnector1">
            <a:avLst/>
          </a:prstGeom>
          <a:ln w="1905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8E35539-0109-2102-BECB-DD854F1086F0}"/>
              </a:ext>
            </a:extLst>
          </p:cNvPr>
          <p:cNvSpPr txBox="1"/>
          <p:nvPr/>
        </p:nvSpPr>
        <p:spPr>
          <a:xfrm>
            <a:off x="2151079" y="3406978"/>
            <a:ext cx="983078" cy="323165"/>
          </a:xfrm>
          <a:prstGeom prst="rect">
            <a:avLst/>
          </a:prstGeom>
          <a:noFill/>
          <a:ln>
            <a:noFill/>
          </a:ln>
        </p:spPr>
        <p:txBody>
          <a:bodyPr wrap="square" rtlCol="0">
            <a:spAutoFit/>
          </a:bodyPr>
          <a:lstStyle/>
          <a:p>
            <a:r>
              <a:rPr lang="en-US" sz="1500">
                <a:solidFill>
                  <a:srgbClr val="FFFF00"/>
                </a:solidFill>
              </a:rPr>
              <a:t>&lt; 30cm</a:t>
            </a:r>
          </a:p>
        </p:txBody>
      </p:sp>
      <p:cxnSp>
        <p:nvCxnSpPr>
          <p:cNvPr id="18" name="Straight Arrow Connector 17">
            <a:extLst>
              <a:ext uri="{FF2B5EF4-FFF2-40B4-BE49-F238E27FC236}">
                <a16:creationId xmlns:a16="http://schemas.microsoft.com/office/drawing/2014/main" id="{C19AAF89-15E8-4894-C60F-424351DE8CD8}"/>
              </a:ext>
            </a:extLst>
          </p:cNvPr>
          <p:cNvCxnSpPr>
            <a:cxnSpLocks/>
          </p:cNvCxnSpPr>
          <p:nvPr/>
        </p:nvCxnSpPr>
        <p:spPr>
          <a:xfrm flipH="1">
            <a:off x="6096000" y="4103132"/>
            <a:ext cx="304800" cy="106680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FF6B6C-9C13-39B9-3CB7-00CFB652F45B}"/>
              </a:ext>
            </a:extLst>
          </p:cNvPr>
          <p:cNvSpPr txBox="1"/>
          <p:nvPr/>
        </p:nvSpPr>
        <p:spPr>
          <a:xfrm>
            <a:off x="6096000" y="3701508"/>
            <a:ext cx="983078" cy="369332"/>
          </a:xfrm>
          <a:prstGeom prst="rect">
            <a:avLst/>
          </a:prstGeom>
          <a:noFill/>
          <a:ln>
            <a:noFill/>
          </a:ln>
        </p:spPr>
        <p:txBody>
          <a:bodyPr wrap="square" rtlCol="0">
            <a:spAutoFit/>
          </a:bodyPr>
          <a:lstStyle/>
          <a:p>
            <a:r>
              <a:rPr lang="en-US">
                <a:solidFill>
                  <a:srgbClr val="FFFF00"/>
                </a:solidFill>
              </a:rPr>
              <a:t>SRF04</a:t>
            </a:r>
          </a:p>
        </p:txBody>
      </p:sp>
      <p:cxnSp>
        <p:nvCxnSpPr>
          <p:cNvPr id="20" name="Straight Arrow Connector 19">
            <a:extLst>
              <a:ext uri="{FF2B5EF4-FFF2-40B4-BE49-F238E27FC236}">
                <a16:creationId xmlns:a16="http://schemas.microsoft.com/office/drawing/2014/main" id="{4A8E0F48-A5EE-BA68-BCE4-23B07F46E336}"/>
              </a:ext>
            </a:extLst>
          </p:cNvPr>
          <p:cNvCxnSpPr>
            <a:cxnSpLocks/>
          </p:cNvCxnSpPr>
          <p:nvPr/>
        </p:nvCxnSpPr>
        <p:spPr>
          <a:xfrm>
            <a:off x="4309911" y="3701508"/>
            <a:ext cx="1633689" cy="0"/>
          </a:xfrm>
          <a:prstGeom prst="straightConnector1">
            <a:avLst/>
          </a:prstGeom>
          <a:ln w="1905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C9D6E15-D219-C801-7510-F32DA92A70AE}"/>
              </a:ext>
            </a:extLst>
          </p:cNvPr>
          <p:cNvSpPr txBox="1"/>
          <p:nvPr/>
        </p:nvSpPr>
        <p:spPr>
          <a:xfrm>
            <a:off x="4807388" y="3378343"/>
            <a:ext cx="983078" cy="323165"/>
          </a:xfrm>
          <a:prstGeom prst="rect">
            <a:avLst/>
          </a:prstGeom>
          <a:noFill/>
          <a:ln>
            <a:noFill/>
          </a:ln>
        </p:spPr>
        <p:txBody>
          <a:bodyPr wrap="square" rtlCol="0">
            <a:spAutoFit/>
          </a:bodyPr>
          <a:lstStyle/>
          <a:p>
            <a:r>
              <a:rPr lang="en-US" sz="1500">
                <a:solidFill>
                  <a:srgbClr val="FFFF00"/>
                </a:solidFill>
              </a:rPr>
              <a:t>&gt; 30cm</a:t>
            </a:r>
          </a:p>
        </p:txBody>
      </p:sp>
      <p:sp>
        <p:nvSpPr>
          <p:cNvPr id="23" name="TextBox 22">
            <a:extLst>
              <a:ext uri="{FF2B5EF4-FFF2-40B4-BE49-F238E27FC236}">
                <a16:creationId xmlns:a16="http://schemas.microsoft.com/office/drawing/2014/main" id="{43453449-D7D4-93C7-BDC7-3B8644B363AC}"/>
              </a:ext>
            </a:extLst>
          </p:cNvPr>
          <p:cNvSpPr txBox="1"/>
          <p:nvPr/>
        </p:nvSpPr>
        <p:spPr>
          <a:xfrm>
            <a:off x="1324464" y="1755900"/>
            <a:ext cx="2561736" cy="400110"/>
          </a:xfrm>
          <a:prstGeom prst="rect">
            <a:avLst/>
          </a:prstGeom>
          <a:noFill/>
          <a:ln>
            <a:noFill/>
          </a:ln>
        </p:spPr>
        <p:txBody>
          <a:bodyPr wrap="square" rtlCol="0">
            <a:spAutoFit/>
          </a:bodyPr>
          <a:lstStyle/>
          <a:p>
            <a:r>
              <a:rPr lang="en-US" sz="2000" b="1">
                <a:solidFill>
                  <a:srgbClr val="FF0000"/>
                </a:solidFill>
              </a:rPr>
              <a:t>Phát hiện có người</a:t>
            </a:r>
          </a:p>
        </p:txBody>
      </p:sp>
      <p:sp>
        <p:nvSpPr>
          <p:cNvPr id="24" name="TextBox 23">
            <a:extLst>
              <a:ext uri="{FF2B5EF4-FFF2-40B4-BE49-F238E27FC236}">
                <a16:creationId xmlns:a16="http://schemas.microsoft.com/office/drawing/2014/main" id="{3418D0EC-8D01-84DA-58F0-ECF6F50DDDF1}"/>
              </a:ext>
            </a:extLst>
          </p:cNvPr>
          <p:cNvSpPr txBox="1"/>
          <p:nvPr/>
        </p:nvSpPr>
        <p:spPr>
          <a:xfrm>
            <a:off x="3144706" y="3332176"/>
            <a:ext cx="983078" cy="369332"/>
          </a:xfrm>
          <a:prstGeom prst="rect">
            <a:avLst/>
          </a:prstGeom>
          <a:noFill/>
          <a:ln>
            <a:noFill/>
          </a:ln>
        </p:spPr>
        <p:txBody>
          <a:bodyPr wrap="square" rtlCol="0">
            <a:spAutoFit/>
          </a:bodyPr>
          <a:lstStyle/>
          <a:p>
            <a:r>
              <a:rPr lang="en-US">
                <a:solidFill>
                  <a:srgbClr val="FFFF00"/>
                </a:solidFill>
              </a:rPr>
              <a:t>SRF04</a:t>
            </a:r>
          </a:p>
        </p:txBody>
      </p:sp>
      <p:cxnSp>
        <p:nvCxnSpPr>
          <p:cNvPr id="7" name="Straight Connector 6">
            <a:extLst>
              <a:ext uri="{FF2B5EF4-FFF2-40B4-BE49-F238E27FC236}">
                <a16:creationId xmlns:a16="http://schemas.microsoft.com/office/drawing/2014/main" id="{BCDA904F-E9A6-A3C6-694F-1027C5AF9DAB}"/>
              </a:ext>
            </a:extLst>
          </p:cNvPr>
          <p:cNvCxnSpPr>
            <a:cxnSpLocks/>
          </p:cNvCxnSpPr>
          <p:nvPr/>
        </p:nvCxnSpPr>
        <p:spPr>
          <a:xfrm flipV="1">
            <a:off x="5943600" y="3152001"/>
            <a:ext cx="0" cy="3048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303970-3B78-2924-264E-639AD6E91B07}"/>
              </a:ext>
            </a:extLst>
          </p:cNvPr>
          <p:cNvCxnSpPr>
            <a:cxnSpLocks/>
          </p:cNvCxnSpPr>
          <p:nvPr/>
        </p:nvCxnSpPr>
        <p:spPr>
          <a:xfrm flipV="1">
            <a:off x="2819400" y="3059642"/>
            <a:ext cx="0" cy="3048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020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Thử nghiệm phát hiện trạng thái hoạt động của bếp</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B2DCC847-9D15-2D28-19E1-A5AAF2B50867}"/>
              </a:ext>
            </a:extLst>
          </p:cNvPr>
          <p:cNvSpPr txBox="1"/>
          <p:nvPr/>
        </p:nvSpPr>
        <p:spPr>
          <a:xfrm>
            <a:off x="8077200" y="3152001"/>
            <a:ext cx="3124200" cy="553998"/>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Phát hiện trạng thái hoạt động của bếp</a:t>
            </a:r>
          </a:p>
        </p:txBody>
      </p:sp>
      <p:pic>
        <p:nvPicPr>
          <p:cNvPr id="3" name="MLX90614">
            <a:hlinkClick r:id="" action="ppaction://media"/>
            <a:extLst>
              <a:ext uri="{FF2B5EF4-FFF2-40B4-BE49-F238E27FC236}">
                <a16:creationId xmlns:a16="http://schemas.microsoft.com/office/drawing/2014/main" id="{7E933E49-9815-A715-9747-1CDE991B85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913283"/>
            <a:ext cx="6324600" cy="5349240"/>
          </a:xfrm>
          <a:prstGeom prst="rect">
            <a:avLst/>
          </a:prstGeom>
          <a:ln>
            <a:solidFill>
              <a:schemeClr val="tx1"/>
            </a:solidFill>
          </a:ln>
        </p:spPr>
      </p:pic>
    </p:spTree>
    <p:extLst>
      <p:ext uri="{BB962C8B-B14F-4D97-AF65-F5344CB8AC3E}">
        <p14:creationId xmlns:p14="http://schemas.microsoft.com/office/powerpoint/2010/main" val="230609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Thử nghiệm khi nồng độ khói vượt quá ngưỡng</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F2A58959-0069-3425-5B55-6D7BD92079F5}"/>
              </a:ext>
            </a:extLst>
          </p:cNvPr>
          <p:cNvSpPr txBox="1"/>
          <p:nvPr/>
        </p:nvSpPr>
        <p:spPr>
          <a:xfrm>
            <a:off x="3886200" y="5910074"/>
            <a:ext cx="4724400"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Cảnh báo nồng độ khói vượt quá ngưỡng</a:t>
            </a:r>
          </a:p>
        </p:txBody>
      </p:sp>
      <p:pic>
        <p:nvPicPr>
          <p:cNvPr id="5" name="33">
            <a:hlinkClick r:id="" action="ppaction://media"/>
            <a:extLst>
              <a:ext uri="{FF2B5EF4-FFF2-40B4-BE49-F238E27FC236}">
                <a16:creationId xmlns:a16="http://schemas.microsoft.com/office/drawing/2014/main" id="{3FA5ABAA-3905-A96E-A147-EDEDBEC552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7850" y="953690"/>
            <a:ext cx="8801100" cy="4950619"/>
          </a:xfrm>
          <a:prstGeom prst="rect">
            <a:avLst/>
          </a:prstGeom>
          <a:ln>
            <a:solidFill>
              <a:schemeClr val="tx1"/>
            </a:solidFill>
          </a:ln>
        </p:spPr>
      </p:pic>
    </p:spTree>
    <p:extLst>
      <p:ext uri="{BB962C8B-B14F-4D97-AF65-F5344CB8AC3E}">
        <p14:creationId xmlns:p14="http://schemas.microsoft.com/office/powerpoint/2010/main" val="255338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Thử nghiệm khi bếp bật mà không có người giám sát</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F2A58959-0069-3425-5B55-6D7BD92079F5}"/>
              </a:ext>
            </a:extLst>
          </p:cNvPr>
          <p:cNvSpPr txBox="1"/>
          <p:nvPr/>
        </p:nvSpPr>
        <p:spPr>
          <a:xfrm>
            <a:off x="4114800" y="5858540"/>
            <a:ext cx="4724400"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Hoạt động của hệ thống</a:t>
            </a:r>
          </a:p>
        </p:txBody>
      </p:sp>
      <p:pic>
        <p:nvPicPr>
          <p:cNvPr id="3" name="5">
            <a:hlinkClick r:id="" action="ppaction://media"/>
            <a:extLst>
              <a:ext uri="{FF2B5EF4-FFF2-40B4-BE49-F238E27FC236}">
                <a16:creationId xmlns:a16="http://schemas.microsoft.com/office/drawing/2014/main" id="{9627427D-91F3-754A-07D8-88877DE4F4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3211" y="950783"/>
            <a:ext cx="8724900" cy="4907757"/>
          </a:xfrm>
          <a:prstGeom prst="rect">
            <a:avLst/>
          </a:prstGeom>
          <a:ln>
            <a:solidFill>
              <a:schemeClr val="tx1"/>
            </a:solidFill>
          </a:ln>
        </p:spPr>
      </p:pic>
    </p:spTree>
    <p:extLst>
      <p:ext uri="{BB962C8B-B14F-4D97-AF65-F5344CB8AC3E}">
        <p14:creationId xmlns:p14="http://schemas.microsoft.com/office/powerpoint/2010/main" val="78470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9523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018783" cy="2628284"/>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solidFill>
                  <a:srgbClr val="BEBEBE"/>
                </a:solidFill>
                <a:latin typeface="Tahoma"/>
                <a:cs typeface="Tahoma"/>
              </a:rPr>
              <a:t>Tổng quan hệ thống báo cháy</a:t>
            </a:r>
            <a:endParaRPr sz="2800">
              <a:latin typeface="Tahoma"/>
              <a:cs typeface="Tahoma"/>
            </a:endParaRPr>
          </a:p>
          <a:p>
            <a:pPr>
              <a:lnSpc>
                <a:spcPct val="100000"/>
              </a:lnSpc>
              <a:spcBef>
                <a:spcPts val="45"/>
              </a:spcBef>
              <a:buClr>
                <a:srgbClr val="BEBEBE"/>
              </a:buClr>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120">
                <a:solidFill>
                  <a:srgbClr val="BEBEBE"/>
                </a:solidFill>
                <a:latin typeface="Tahoma"/>
                <a:cs typeface="Tahoma"/>
              </a:rPr>
              <a:t>Thiết kế phần cứng hệ thống</a:t>
            </a:r>
            <a:endParaRPr sz="2800">
              <a:latin typeface="Tahoma"/>
              <a:cs typeface="Tahoma"/>
            </a:endParaRPr>
          </a:p>
          <a:p>
            <a:pPr>
              <a:lnSpc>
                <a:spcPct val="100000"/>
              </a:lnSpc>
              <a:spcBef>
                <a:spcPts val="40"/>
              </a:spcBef>
              <a:buClr>
                <a:srgbClr val="BEBEBE"/>
              </a:buClr>
              <a:buFont typeface="Tahoma"/>
              <a:buAutoNum type="arabicPeriod"/>
            </a:pPr>
            <a:endParaRPr sz="4300">
              <a:latin typeface="Tahoma"/>
              <a:cs typeface="Tahoma"/>
            </a:endParaRPr>
          </a:p>
          <a:p>
            <a:pPr marL="527685" indent="-515620">
              <a:lnSpc>
                <a:spcPct val="100000"/>
              </a:lnSpc>
              <a:spcBef>
                <a:spcPts val="5"/>
              </a:spcBef>
              <a:buAutoNum type="arabicPeriod"/>
              <a:tabLst>
                <a:tab pos="527685" algn="l"/>
                <a:tab pos="528320" algn="l"/>
              </a:tabLst>
            </a:pPr>
            <a:r>
              <a:rPr lang="en-US" sz="2800" b="1" spc="-114">
                <a:solidFill>
                  <a:srgbClr val="BEBEBE"/>
                </a:solidFill>
                <a:latin typeface="Tahoma"/>
                <a:cs typeface="Tahoma"/>
              </a:rPr>
              <a:t>Thiết kế phần mềm hệ thống</a:t>
            </a:r>
            <a:endParaRPr sz="2800">
              <a:latin typeface="Tahoma"/>
              <a:cs typeface="Tahoma"/>
            </a:endParaRPr>
          </a:p>
        </p:txBody>
      </p:sp>
      <p:sp>
        <p:nvSpPr>
          <p:cNvPr id="30" name="object 30"/>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39</a:t>
            </a:fld>
            <a:endParaRPr spc="-70" dirty="0"/>
          </a:p>
        </p:txBody>
      </p:sp>
      <p:sp>
        <p:nvSpPr>
          <p:cNvPr id="9" name="TextBox 8">
            <a:extLst>
              <a:ext uri="{FF2B5EF4-FFF2-40B4-BE49-F238E27FC236}">
                <a16:creationId xmlns:a16="http://schemas.microsoft.com/office/drawing/2014/main" id="{0CDA46A0-F9C6-4366-A550-F6D6E61F5068}"/>
              </a:ext>
            </a:extLst>
          </p:cNvPr>
          <p:cNvSpPr txBox="1"/>
          <p:nvPr/>
        </p:nvSpPr>
        <p:spPr>
          <a:xfrm>
            <a:off x="5453713" y="4475663"/>
            <a:ext cx="6096000" cy="523220"/>
          </a:xfrm>
          <a:prstGeom prst="rect">
            <a:avLst/>
          </a:prstGeom>
          <a:noFill/>
        </p:spPr>
        <p:txBody>
          <a:bodyPr wrap="square">
            <a:spAutoFit/>
          </a:bodyPr>
          <a:lstStyle/>
          <a:p>
            <a:pPr marL="12700">
              <a:lnSpc>
                <a:spcPct val="100000"/>
              </a:lnSpc>
              <a:spcBef>
                <a:spcPts val="95"/>
              </a:spcBef>
              <a:tabLst>
                <a:tab pos="527685" algn="l"/>
              </a:tabLst>
            </a:pPr>
            <a:r>
              <a:rPr lang="vi-VN" sz="2800" b="1" spc="-254">
                <a:solidFill>
                  <a:srgbClr val="BEBEBE"/>
                </a:solidFill>
                <a:latin typeface="Tahoma"/>
                <a:cs typeface="Tahoma"/>
              </a:rPr>
              <a:t>4</a:t>
            </a:r>
            <a:r>
              <a:rPr lang="vi-VN" sz="2800" b="1" spc="-125">
                <a:solidFill>
                  <a:srgbClr val="BEBEBE"/>
                </a:solidFill>
                <a:latin typeface="Tahoma"/>
                <a:cs typeface="Tahoma"/>
              </a:rPr>
              <a:t>.</a:t>
            </a:r>
            <a:r>
              <a:rPr lang="vi-VN" sz="2800" b="1">
                <a:solidFill>
                  <a:srgbClr val="BEBEBE"/>
                </a:solidFill>
                <a:latin typeface="Tahoma"/>
                <a:cs typeface="Tahoma"/>
              </a:rPr>
              <a:t>	</a:t>
            </a:r>
            <a:r>
              <a:rPr lang="vi-VN" sz="2800" b="1" spc="-70">
                <a:solidFill>
                  <a:srgbClr val="BEBEBE"/>
                </a:solidFill>
                <a:latin typeface="Tahoma"/>
                <a:cs typeface="Tahoma"/>
              </a:rPr>
              <a:t>Kết quả đạt được</a:t>
            </a:r>
          </a:p>
        </p:txBody>
      </p:sp>
      <p:sp>
        <p:nvSpPr>
          <p:cNvPr id="10" name="object 5">
            <a:extLst>
              <a:ext uri="{FF2B5EF4-FFF2-40B4-BE49-F238E27FC236}">
                <a16:creationId xmlns:a16="http://schemas.microsoft.com/office/drawing/2014/main" id="{882C59DE-1EF7-4B06-8530-59941892305C}"/>
              </a:ext>
            </a:extLst>
          </p:cNvPr>
          <p:cNvSpPr txBox="1"/>
          <p:nvPr/>
        </p:nvSpPr>
        <p:spPr>
          <a:xfrm>
            <a:off x="5574538" y="5604314"/>
            <a:ext cx="5012055" cy="45212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lang="en-US" sz="2800" b="1" spc="-150">
                <a:latin typeface="Tahoma"/>
                <a:cs typeface="Tahoma"/>
              </a:rPr>
              <a:t>5.  Kết luận</a:t>
            </a:r>
            <a:endParaRPr sz="2800" spc="-150">
              <a:latin typeface="Tahoma"/>
              <a:cs typeface="Tahoma"/>
            </a:endParaRPr>
          </a:p>
        </p:txBody>
      </p:sp>
    </p:spTree>
    <p:extLst>
      <p:ext uri="{BB962C8B-B14F-4D97-AF65-F5344CB8AC3E}">
        <p14:creationId xmlns:p14="http://schemas.microsoft.com/office/powerpoint/2010/main" val="3972853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Tổng quan đề tài</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1219200" y="978779"/>
            <a:ext cx="9742262" cy="436098"/>
          </a:xfrm>
        </p:spPr>
        <p:txBody>
          <a:bodyPr/>
          <a:lstStyle/>
          <a:p>
            <a:pPr marL="0" indent="0" algn="just">
              <a:lnSpc>
                <a:spcPct val="107000"/>
              </a:lnSpc>
              <a:spcAft>
                <a:spcPts val="800"/>
              </a:spcAft>
              <a:buNone/>
            </a:pPr>
            <a:r>
              <a:rPr lang="en-US" sz="1800" b="1">
                <a:latin typeface="Tahoma" panose="020B0604030504040204" pitchFamily="34" charset="0"/>
                <a:ea typeface="Tahoma" panose="020B0604030504040204" pitchFamily="34" charset="0"/>
                <a:cs typeface="Tahoma" panose="020B0604030504040204" pitchFamily="34" charset="0"/>
              </a:rPr>
              <a:t>     </a:t>
            </a:r>
            <a:r>
              <a:rPr lang="en-US" sz="1800" b="1">
                <a:effectLst/>
                <a:latin typeface="Tahoma" panose="020B0604030504040204" pitchFamily="34" charset="0"/>
                <a:ea typeface="Tahoma" panose="020B0604030504040204" pitchFamily="34" charset="0"/>
                <a:cs typeface="Tahoma" panose="020B0604030504040204" pitchFamily="34" charset="0"/>
              </a:rPr>
              <a:t>Bếp</a:t>
            </a:r>
            <a:r>
              <a:rPr lang="en-US" sz="1800">
                <a:effectLst/>
                <a:latin typeface="Tahoma" panose="020B0604030504040204" pitchFamily="34" charset="0"/>
                <a:ea typeface="Tahoma" panose="020B0604030504040204" pitchFamily="34" charset="0"/>
                <a:cs typeface="Tahoma" panose="020B0604030504040204" pitchFamily="34" charset="0"/>
              </a:rPr>
              <a:t> là một loại thiết bị nấu nướng đóng vai trò quan trọng và không thể thiếu trong mọi gia đình. Hiện nay có nhiều loại bếp phổ biến và được ưa chuộng. Có thể kể tới như bếp gas, bếp từ hay bếp hồng ngoại. </a:t>
            </a:r>
          </a:p>
          <a:p>
            <a:pPr marL="0" indent="0" algn="just">
              <a:lnSpc>
                <a:spcPct val="107000"/>
              </a:lnSpc>
              <a:spcAft>
                <a:spcPts val="800"/>
              </a:spcAft>
              <a:buNone/>
            </a:pPr>
            <a:r>
              <a:rPr lang="en-US" sz="1800">
                <a:effectLst/>
                <a:latin typeface="Tahoma" panose="020B0604030504040204" pitchFamily="34" charset="0"/>
                <a:ea typeface="Tahoma" panose="020B0604030504040204" pitchFamily="34" charset="0"/>
                <a:cs typeface="Tahoma" panose="020B0604030504040204" pitchFamily="34"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FC6BE69A-A292-4922-B1E1-4E386F1DB6CD}"/>
              </a:ext>
            </a:extLst>
          </p:cNvPr>
          <p:cNvSpPr txBox="1"/>
          <p:nvPr/>
        </p:nvSpPr>
        <p:spPr>
          <a:xfrm>
            <a:off x="4419600" y="6032732"/>
            <a:ext cx="4140200" cy="323165"/>
          </a:xfrm>
          <a:prstGeom prst="rect">
            <a:avLst/>
          </a:prstGeom>
          <a:noFill/>
        </p:spPr>
        <p:txBody>
          <a:bodyPr wrap="square">
            <a:spAutoFit/>
          </a:bodyPr>
          <a:lstStyle/>
          <a:p>
            <a:r>
              <a:rPr lang="en-US" sz="1500" i="1">
                <a:latin typeface="Tahoma" panose="020B0604030504040204" pitchFamily="34" charset="0"/>
                <a:ea typeface="Tahoma" panose="020B0604030504040204" pitchFamily="34" charset="0"/>
                <a:cs typeface="Tahoma" panose="020B0604030504040204" pitchFamily="34" charset="0"/>
              </a:rPr>
              <a:t>          </a:t>
            </a:r>
            <a:r>
              <a:rPr lang="en-US" sz="1500" i="1">
                <a:effectLst/>
                <a:latin typeface="Tahoma" panose="020B0604030504040204" pitchFamily="34" charset="0"/>
                <a:ea typeface="Tahoma" panose="020B0604030504040204" pitchFamily="34" charset="0"/>
                <a:cs typeface="Tahoma" panose="020B0604030504040204" pitchFamily="34" charset="0"/>
              </a:rPr>
              <a:t> </a:t>
            </a:r>
            <a:r>
              <a:rPr lang="en-US" sz="1500" i="1">
                <a:latin typeface="Tahoma" panose="020B0604030504040204" pitchFamily="34" charset="0"/>
                <a:ea typeface="Tahoma" panose="020B0604030504040204" pitchFamily="34" charset="0"/>
                <a:cs typeface="Tahoma" panose="020B0604030504040204" pitchFamily="34" charset="0"/>
              </a:rPr>
              <a:t>Các loại bếp phổ biến</a:t>
            </a:r>
          </a:p>
        </p:txBody>
      </p:sp>
      <p:pic>
        <p:nvPicPr>
          <p:cNvPr id="1026" name="Picture 2" descr="Nên mua bếp gas, bếp hồng ngoại hay bếp từ ?">
            <a:extLst>
              <a:ext uri="{FF2B5EF4-FFF2-40B4-BE49-F238E27FC236}">
                <a16:creationId xmlns:a16="http://schemas.microsoft.com/office/drawing/2014/main" id="{2E2B51EC-E608-880B-8D51-3384499AFD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4" r="67068"/>
          <a:stretch/>
        </p:blipFill>
        <p:spPr bwMode="auto">
          <a:xfrm>
            <a:off x="1295400" y="2046459"/>
            <a:ext cx="3048000" cy="39733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3BCA452-9E0A-F09A-EE65-23985C1259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6" r="33590"/>
          <a:stretch/>
        </p:blipFill>
        <p:spPr bwMode="auto">
          <a:xfrm>
            <a:off x="4522605" y="2050003"/>
            <a:ext cx="3146790" cy="39697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675E78-3450-0303-1129-C6CFFE18EE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67"/>
          <a:stretch/>
        </p:blipFill>
        <p:spPr bwMode="auto">
          <a:xfrm>
            <a:off x="7816702" y="2052564"/>
            <a:ext cx="3144760" cy="39672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6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1000"/>
                                  </p:stCondLst>
                                  <p:childTnLst>
                                    <p:set>
                                      <p:cBhvr>
                                        <p:cTn id="10" dur="1" fill="hold">
                                          <p:stCondLst>
                                            <p:cond delay="0"/>
                                          </p:stCondLst>
                                        </p:cTn>
                                        <p:tgtEl>
                                          <p:spTgt spid="1026"/>
                                        </p:tgtEl>
                                        <p:attrNameLst>
                                          <p:attrName>style.visibility</p:attrName>
                                        </p:attrNameLst>
                                      </p:cBhvr>
                                      <p:to>
                                        <p:strVal val="visible"/>
                                      </p:to>
                                    </p:set>
                                    <p:animEffect transition="in" filter="wipe(down)">
                                      <p:cBhvr>
                                        <p:cTn id="11" dur="1000"/>
                                        <p:tgtEl>
                                          <p:spTgt spid="1026"/>
                                        </p:tgtEl>
                                      </p:cBhvr>
                                    </p:animEffect>
                                  </p:childTnLst>
                                </p:cTn>
                              </p:par>
                            </p:childTnLst>
                          </p:cTn>
                        </p:par>
                        <p:par>
                          <p:cTn id="12" fill="hold">
                            <p:stCondLst>
                              <p:cond delay="2500"/>
                            </p:stCondLst>
                            <p:childTnLst>
                              <p:par>
                                <p:cTn id="13" presetID="22" presetClass="entr" presetSubtype="1"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wipe(up)">
                                      <p:cBhvr>
                                        <p:cTn id="15" dur="1000"/>
                                        <p:tgtEl>
                                          <p:spTgt spid="1028"/>
                                        </p:tgtEl>
                                      </p:cBhvr>
                                    </p:animEffect>
                                  </p:childTnLst>
                                </p:cTn>
                              </p:par>
                            </p:childTnLst>
                          </p:cTn>
                        </p:par>
                        <p:par>
                          <p:cTn id="16" fill="hold">
                            <p:stCondLst>
                              <p:cond delay="3500"/>
                            </p:stCondLst>
                            <p:childTnLst>
                              <p:par>
                                <p:cTn id="17" presetID="22" presetClass="entr" presetSubtype="4"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wipe(down)">
                                      <p:cBhvr>
                                        <p:cTn id="19" dur="1000"/>
                                        <p:tgtEl>
                                          <p:spTgt spid="1030"/>
                                        </p:tgtEl>
                                      </p:cBhvr>
                                    </p:animEffect>
                                  </p:childTnLst>
                                </p:cTn>
                              </p:par>
                            </p:childTnLst>
                          </p:cTn>
                        </p:par>
                        <p:par>
                          <p:cTn id="20" fill="hold">
                            <p:stCondLst>
                              <p:cond delay="4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Kết luận</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DE1951FC-FDDE-DE86-4675-D8552AB29A60}"/>
              </a:ext>
            </a:extLst>
          </p:cNvPr>
          <p:cNvSpPr txBox="1"/>
          <p:nvPr/>
        </p:nvSpPr>
        <p:spPr>
          <a:xfrm>
            <a:off x="533400" y="1219200"/>
            <a:ext cx="11049000" cy="2700226"/>
          </a:xfrm>
          <a:prstGeom prst="rect">
            <a:avLst/>
          </a:prstGeom>
          <a:noFill/>
        </p:spPr>
        <p:txBody>
          <a:bodyPr wrap="square">
            <a:spAutoFit/>
          </a:bodyPr>
          <a:lstStyle/>
          <a:p>
            <a:pPr indent="457200"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Đề tài thiết kế hệ thống cảnh báo tự động cho người nấu ăn được xây dựng dựa trên tính cấp thiết của chúng, vấn đề quên tắt bếp có thể xảy ra mọi nơi, mọi lúc, trong bất kì gia đình nào và ít nhiều nó cũng để lại những hậu quả nghiêm trọng, dựa trên thử nghiệm và đánh giá, hệ thống đã đạt được:</a:t>
            </a:r>
          </a:p>
          <a:p>
            <a:pPr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Hệ thống hoạt động ổn định, kết nối không dây nhanh chóng.</a:t>
            </a:r>
          </a:p>
          <a:p>
            <a:pPr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Dữ liệu được số hoá và giám sát được từ xa.</a:t>
            </a:r>
          </a:p>
          <a:p>
            <a:pPr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Hệ thống được giám sát trên giao diện trực quan, có thể cài đặt các ngưỡng theo nhu cầu.</a:t>
            </a:r>
          </a:p>
          <a:p>
            <a:pPr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Có thể điều khiển chế độ hoạt động, điều khiển bếp từ xa.</a:t>
            </a:r>
          </a:p>
          <a:p>
            <a:pPr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Cảnh báo nhanh chóng, chính xác.</a:t>
            </a:r>
          </a:p>
        </p:txBody>
      </p:sp>
    </p:spTree>
    <p:extLst>
      <p:ext uri="{BB962C8B-B14F-4D97-AF65-F5344CB8AC3E}">
        <p14:creationId xmlns:p14="http://schemas.microsoft.com/office/powerpoint/2010/main" val="781615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Hướng phát triển đề tài</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DE1951FC-FDDE-DE86-4675-D8552AB29A60}"/>
              </a:ext>
            </a:extLst>
          </p:cNvPr>
          <p:cNvSpPr txBox="1"/>
          <p:nvPr/>
        </p:nvSpPr>
        <p:spPr>
          <a:xfrm>
            <a:off x="762000" y="1219200"/>
            <a:ext cx="9982200" cy="1702517"/>
          </a:xfrm>
          <a:prstGeom prst="rect">
            <a:avLst/>
          </a:prstGeom>
          <a:noFill/>
        </p:spPr>
        <p:txBody>
          <a:bodyPr wrap="square">
            <a:spAutoFit/>
          </a:bodyPr>
          <a:lstStyle/>
          <a:p>
            <a:pPr indent="457200"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Dựa trên những yêu cầu mà hệ thống chưa đáp ứng được, một số hướng phát triển của đề tài như:</a:t>
            </a:r>
          </a:p>
          <a:p>
            <a:pPr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Thêm phương án lưu trữ dữ liệu khi kết nối server bị mất.</a:t>
            </a:r>
          </a:p>
          <a:p>
            <a:pPr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Có thể thêm màn hình hiển thị các thông số tại hiện trường.</a:t>
            </a:r>
          </a:p>
          <a:p>
            <a:pPr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 Thêm khả năng cập nhật phần mềm từ xa.</a:t>
            </a:r>
          </a:p>
        </p:txBody>
      </p:sp>
    </p:spTree>
    <p:extLst>
      <p:ext uri="{BB962C8B-B14F-4D97-AF65-F5344CB8AC3E}">
        <p14:creationId xmlns:p14="http://schemas.microsoft.com/office/powerpoint/2010/main" val="3377751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5930329" y="2743200"/>
            <a:ext cx="5070450" cy="1859483"/>
          </a:xfrm>
          <a:prstGeom prst="rect">
            <a:avLst/>
          </a:prstGeom>
        </p:spPr>
        <p:txBody>
          <a:bodyPr vert="horz" wrap="square" lIns="0" tIns="12700" rIns="0" bIns="0" rtlCol="0">
            <a:spAutoFit/>
          </a:bodyPr>
          <a:lstStyle/>
          <a:p>
            <a:pPr marL="12700">
              <a:lnSpc>
                <a:spcPct val="100000"/>
              </a:lnSpc>
              <a:spcBef>
                <a:spcPts val="100"/>
              </a:spcBef>
            </a:pPr>
            <a:r>
              <a:rPr lang="en-US" sz="6000" spc="-125"/>
              <a:t>THANKS FOR LISTENING</a:t>
            </a:r>
            <a:endParaRPr sz="6000"/>
          </a:p>
        </p:txBody>
      </p:sp>
      <p:sp>
        <p:nvSpPr>
          <p:cNvPr id="28" name="object 2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42</a:t>
            </a:fld>
            <a:endParaRPr spc="-7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Khảo sát tình trạng sử dụng bếp trong các gia đình hiện nay</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8736" y="1328109"/>
            <a:ext cx="4385664" cy="3973183"/>
          </a:xfrm>
        </p:spPr>
        <p:txBody>
          <a:bodyPr/>
          <a:lstStyle/>
          <a:p>
            <a:pPr marL="0" indent="0" algn="just">
              <a:lnSpc>
                <a:spcPct val="107000"/>
              </a:lnSpc>
              <a:spcAft>
                <a:spcPts val="800"/>
              </a:spcAft>
              <a:buNone/>
            </a:pPr>
            <a:r>
              <a:rPr lang="en-US" sz="1800">
                <a:solidFill>
                  <a:srgbClr val="000000"/>
                </a:solidFill>
                <a:highlight>
                  <a:srgbClr val="FFFFFF"/>
                </a:highlight>
                <a:latin typeface="Tahoma" panose="020B0604030504040204" pitchFamily="34" charset="0"/>
                <a:ea typeface="Tahoma" panose="020B0604030504040204" pitchFamily="34" charset="0"/>
                <a:cs typeface="Tahoma" panose="020B0604030504040204" pitchFamily="34" charset="0"/>
              </a:rPr>
              <a:t>     </a:t>
            </a:r>
            <a:r>
              <a:rPr lang="en-US" sz="1800">
                <a:solidFill>
                  <a:srgbClr val="000000"/>
                </a:solidFill>
                <a:effectLst/>
                <a:highlight>
                  <a:srgbClr val="FFFFFF"/>
                </a:highlight>
                <a:latin typeface="Tahoma" panose="020B0604030504040204" pitchFamily="34" charset="0"/>
                <a:ea typeface="Tahoma" panose="020B0604030504040204" pitchFamily="34" charset="0"/>
                <a:cs typeface="Tahoma" panose="020B0604030504040204" pitchFamily="34" charset="0"/>
              </a:rPr>
              <a:t>Theo một nghiên cứu mới nhất của trang grandviewresearch.com về sự phát triển ngành công nghiệp sản xuất bếp từ, xu hướng sử dụng bếp từ ngày càng tăng. </a:t>
            </a:r>
          </a:p>
          <a:p>
            <a:pPr marL="0" indent="0" algn="just">
              <a:lnSpc>
                <a:spcPct val="107000"/>
              </a:lnSpc>
              <a:spcAft>
                <a:spcPts val="800"/>
              </a:spcAft>
              <a:buNone/>
            </a:pPr>
            <a:endParaRPr lang="en-US" sz="1800">
              <a:solidFill>
                <a:srgbClr val="000000"/>
              </a:solidFill>
              <a:effectLst/>
              <a:highlight>
                <a:srgbClr val="FFFFFF"/>
              </a:highlight>
              <a:latin typeface="Tahoma" panose="020B0604030504040204" pitchFamily="34" charset="0"/>
              <a:ea typeface="Tahoma" panose="020B0604030504040204" pitchFamily="34" charset="0"/>
              <a:cs typeface="Tahoma" panose="020B0604030504040204" pitchFamily="34" charset="0"/>
            </a:endParaRPr>
          </a:p>
          <a:p>
            <a:pPr marL="0" indent="0" algn="just">
              <a:lnSpc>
                <a:spcPct val="107000"/>
              </a:lnSpc>
              <a:spcBef>
                <a:spcPts val="0"/>
              </a:spcBef>
              <a:spcAft>
                <a:spcPts val="800"/>
              </a:spcAft>
              <a:buNone/>
            </a:pPr>
            <a:r>
              <a:rPr lang="en-US" sz="1800" i="1">
                <a:highlight>
                  <a:srgbClr val="FFFFFF"/>
                </a:highlight>
                <a:latin typeface="Tahoma" panose="020B0604030504040204" pitchFamily="34" charset="0"/>
                <a:ea typeface="Tahoma" panose="020B0604030504040204" pitchFamily="34" charset="0"/>
                <a:cs typeface="Tahoma" panose="020B0604030504040204" pitchFamily="34" charset="0"/>
              </a:rPr>
              <a:t>    </a:t>
            </a:r>
            <a:r>
              <a:rPr lang="en-US" sz="1800" b="1" i="1">
                <a:effectLst/>
                <a:highlight>
                  <a:srgbClr val="FFFFFF"/>
                </a:highlight>
                <a:latin typeface="Tahoma" panose="020B0604030504040204" pitchFamily="34" charset="0"/>
                <a:ea typeface="Tahoma" panose="020B0604030504040204" pitchFamily="34" charset="0"/>
                <a:cs typeface="Tahoma" panose="020B0604030504040204" pitchFamily="34" charset="0"/>
              </a:rPr>
              <a:t>Tuy nhiên trên thực tế, có thật sự việc sử dụng bếp </a:t>
            </a:r>
            <a:r>
              <a:rPr lang="en-US" sz="1800" b="1" i="1">
                <a:highlight>
                  <a:srgbClr val="FFFFFF"/>
                </a:highlight>
                <a:latin typeface="Tahoma" panose="020B0604030504040204" pitchFamily="34" charset="0"/>
                <a:ea typeface="Tahoma" panose="020B0604030504040204" pitchFamily="34" charset="0"/>
                <a:cs typeface="Tahoma" panose="020B0604030504040204" pitchFamily="34" charset="0"/>
              </a:rPr>
              <a:t>hồng ngoại</a:t>
            </a:r>
            <a:r>
              <a:rPr lang="en-US" sz="1800" b="1" i="1">
                <a:effectLst/>
                <a:highlight>
                  <a:srgbClr val="FFFFFF"/>
                </a:highlight>
                <a:latin typeface="Tahoma" panose="020B0604030504040204" pitchFamily="34" charset="0"/>
                <a:ea typeface="Tahoma" panose="020B0604030504040204" pitchFamily="34" charset="0"/>
                <a:cs typeface="Tahoma" panose="020B0604030504040204" pitchFamily="34" charset="0"/>
              </a:rPr>
              <a:t>, bếp từ an toàn vượt trội? </a:t>
            </a:r>
            <a:endParaRPr lang="en-US" sz="1800" b="1" i="1">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07000"/>
              </a:lnSpc>
              <a:spcAft>
                <a:spcPts val="800"/>
              </a:spcAft>
              <a:buNone/>
            </a:pP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6" name="Group 5">
            <a:extLst>
              <a:ext uri="{FF2B5EF4-FFF2-40B4-BE49-F238E27FC236}">
                <a16:creationId xmlns:a16="http://schemas.microsoft.com/office/drawing/2014/main" id="{B24AF48A-B479-8A44-E5BC-8F8DC621B640}"/>
              </a:ext>
            </a:extLst>
          </p:cNvPr>
          <p:cNvGrpSpPr/>
          <p:nvPr/>
        </p:nvGrpSpPr>
        <p:grpSpPr>
          <a:xfrm>
            <a:off x="5029200" y="990601"/>
            <a:ext cx="6629400" cy="5202198"/>
            <a:chOff x="5029200" y="990601"/>
            <a:chExt cx="6629400" cy="5202198"/>
          </a:xfrm>
        </p:grpSpPr>
        <p:pic>
          <p:nvPicPr>
            <p:cNvPr id="8" name="Picture 7">
              <a:extLst>
                <a:ext uri="{FF2B5EF4-FFF2-40B4-BE49-F238E27FC236}">
                  <a16:creationId xmlns:a16="http://schemas.microsoft.com/office/drawing/2014/main" id="{8B0ACED8-F544-ACA7-DBAB-D7FEA224043D}"/>
                </a:ext>
              </a:extLst>
            </p:cNvPr>
            <p:cNvPicPr>
              <a:picLocks noChangeAspect="1"/>
            </p:cNvPicPr>
            <p:nvPr/>
          </p:nvPicPr>
          <p:blipFill rotWithShape="1">
            <a:blip r:embed="rId3"/>
            <a:srcRect l="5007" t="4253" r="4195" b="11151"/>
            <a:stretch/>
          </p:blipFill>
          <p:spPr>
            <a:xfrm>
              <a:off x="5029200" y="990601"/>
              <a:ext cx="6629400" cy="4648200"/>
            </a:xfrm>
            <a:prstGeom prst="rect">
              <a:avLst/>
            </a:prstGeom>
          </p:spPr>
        </p:pic>
        <p:sp>
          <p:nvSpPr>
            <p:cNvPr id="5" name="TextBox 4">
              <a:extLst>
                <a:ext uri="{FF2B5EF4-FFF2-40B4-BE49-F238E27FC236}">
                  <a16:creationId xmlns:a16="http://schemas.microsoft.com/office/drawing/2014/main" id="{F5DB6330-6DF0-EDE1-3AE4-10144F9E2686}"/>
                </a:ext>
              </a:extLst>
            </p:cNvPr>
            <p:cNvSpPr txBox="1"/>
            <p:nvPr/>
          </p:nvSpPr>
          <p:spPr>
            <a:xfrm>
              <a:off x="5448300" y="5638801"/>
              <a:ext cx="5791200" cy="553998"/>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          </a:t>
              </a:r>
              <a:r>
                <a:rPr lang="en-US" sz="1500" i="1">
                  <a:effectLst/>
                  <a:latin typeface="Tahoma" panose="020B0604030504040204" pitchFamily="34" charset="0"/>
                  <a:ea typeface="Tahoma" panose="020B0604030504040204" pitchFamily="34" charset="0"/>
                  <a:cs typeface="Tahoma" panose="020B0604030504040204" pitchFamily="34" charset="0"/>
                </a:rPr>
                <a:t> Dự </a:t>
              </a:r>
              <a:r>
                <a:rPr lang="en-US" sz="1500" i="1">
                  <a:latin typeface="Tahoma" panose="020B0604030504040204" pitchFamily="34" charset="0"/>
                  <a:ea typeface="Tahoma" panose="020B0604030504040204" pitchFamily="34" charset="0"/>
                  <a:cs typeface="Tahoma" panose="020B0604030504040204" pitchFamily="34" charset="0"/>
                </a:rPr>
                <a:t>đoán quy mô thị trường của nhà sản xuất bếp từ gia dụng tại Việt Nam giai đoạn 2020-2026</a:t>
              </a:r>
            </a:p>
          </p:txBody>
        </p:sp>
      </p:grpSp>
    </p:spTree>
    <p:extLst>
      <p:ext uri="{BB962C8B-B14F-4D97-AF65-F5344CB8AC3E}">
        <p14:creationId xmlns:p14="http://schemas.microsoft.com/office/powerpoint/2010/main" val="300156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Khảo sát tình trạng sử dụng bếp trong các gia đình hiện nay</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8736" y="1225668"/>
            <a:ext cx="4614264" cy="3434429"/>
          </a:xfrm>
        </p:spPr>
        <p:txBody>
          <a:bodyPr/>
          <a:lstStyle/>
          <a:p>
            <a:pPr marL="0" indent="0" algn="just">
              <a:lnSpc>
                <a:spcPct val="107000"/>
              </a:lnSpc>
              <a:spcAft>
                <a:spcPts val="800"/>
              </a:spcAft>
              <a:buNone/>
            </a:pPr>
            <a:r>
              <a:rPr lang="en-US" sz="1800">
                <a:latin typeface="Tahoma" panose="020B0604030504040204" pitchFamily="34" charset="0"/>
                <a:ea typeface="Tahoma" panose="020B0604030504040204" pitchFamily="34" charset="0"/>
                <a:cs typeface="Tahoma" panose="020B0604030504040204" pitchFamily="34" charset="0"/>
              </a:rPr>
              <a:t>     </a:t>
            </a:r>
            <a:r>
              <a:rPr lang="en-US" sz="1800">
                <a:effectLst/>
                <a:latin typeface="Tahoma" panose="020B0604030504040204" pitchFamily="34" charset="0"/>
                <a:ea typeface="Tahoma" panose="020B0604030504040204" pitchFamily="34" charset="0"/>
                <a:cs typeface="Tahoma" panose="020B0604030504040204" pitchFamily="34" charset="0"/>
              </a:rPr>
              <a:t>Theo thống kê của </a:t>
            </a:r>
            <a:r>
              <a:rPr lang="en-US" sz="1800" i="1">
                <a:effectLst/>
                <a:latin typeface="Tahoma" panose="020B0604030504040204" pitchFamily="34" charset="0"/>
                <a:ea typeface="Tahoma" panose="020B0604030504040204" pitchFamily="34" charset="0"/>
                <a:cs typeface="Tahoma" panose="020B0604030504040204" pitchFamily="34" charset="0"/>
              </a:rPr>
              <a:t>Cục Cảnh sát PCCC và CNCH</a:t>
            </a:r>
            <a:r>
              <a:rPr lang="en-US" sz="1800">
                <a:effectLst/>
                <a:latin typeface="Tahoma" panose="020B0604030504040204" pitchFamily="34" charset="0"/>
                <a:ea typeface="Tahoma" panose="020B0604030504040204" pitchFamily="34" charset="0"/>
                <a:cs typeface="Tahoma" panose="020B0604030504040204" pitchFamily="34" charset="0"/>
              </a:rPr>
              <a:t>, trong năm 2021, toàn quốc xảy ra 2.245 vụ cháy.</a:t>
            </a:r>
            <a:r>
              <a:rPr lang="en-US" sz="1800" b="1">
                <a:effectLst/>
                <a:latin typeface="Tahoma" panose="020B0604030504040204" pitchFamily="34" charset="0"/>
                <a:ea typeface="Tahoma" panose="020B0604030504040204" pitchFamily="34" charset="0"/>
                <a:cs typeface="Tahoma" panose="020B0604030504040204" pitchFamily="34" charset="0"/>
              </a:rPr>
              <a:t> </a:t>
            </a:r>
            <a:r>
              <a:rPr lang="en-US" sz="1800">
                <a:latin typeface="Tahoma" panose="020B0604030504040204" pitchFamily="34" charset="0"/>
                <a:ea typeface="Tahoma" panose="020B0604030504040204" pitchFamily="34" charset="0"/>
                <a:cs typeface="Tahoma" panose="020B0604030504040204" pitchFamily="34" charset="0"/>
              </a:rPr>
              <a:t>Trong đó các đám cháy bắt nguồn từ </a:t>
            </a:r>
            <a:r>
              <a:rPr lang="en-US" sz="1800" b="1">
                <a:latin typeface="Tahoma" panose="020B0604030504040204" pitchFamily="34" charset="0"/>
                <a:ea typeface="Tahoma" panose="020B0604030504040204" pitchFamily="34" charset="0"/>
                <a:cs typeface="Tahoma" panose="020B0604030504040204" pitchFamily="34" charset="0"/>
              </a:rPr>
              <a:t>nhà bếp, nhà ở và các khu chung cư </a:t>
            </a:r>
            <a:r>
              <a:rPr lang="en-US" sz="1800">
                <a:latin typeface="Tahoma" panose="020B0604030504040204" pitchFamily="34" charset="0"/>
                <a:ea typeface="Tahoma" panose="020B0604030504040204" pitchFamily="34" charset="0"/>
                <a:cs typeface="Tahoma" panose="020B0604030504040204" pitchFamily="34" charset="0"/>
              </a:rPr>
              <a:t>là</a:t>
            </a:r>
            <a:r>
              <a:rPr lang="en-US" sz="1800" b="1">
                <a:latin typeface="Tahoma" panose="020B0604030504040204" pitchFamily="34" charset="0"/>
                <a:ea typeface="Tahoma" panose="020B0604030504040204" pitchFamily="34" charset="0"/>
                <a:cs typeface="Tahoma" panose="020B0604030504040204" pitchFamily="34" charset="0"/>
              </a:rPr>
              <a:t> 198 vụ.</a:t>
            </a:r>
          </a:p>
          <a:p>
            <a:pPr marL="0" indent="0" algn="just">
              <a:lnSpc>
                <a:spcPct val="107000"/>
              </a:lnSpc>
              <a:spcAft>
                <a:spcPts val="800"/>
              </a:spcAft>
              <a:buNone/>
            </a:pPr>
            <a:r>
              <a:rPr lang="en-US" sz="1800" b="1">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Các </a:t>
            </a: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vụ cháy</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xuất phát từ nhà bếp, do bất cẩn trong việc sử dụng bếp, lửa chiếm tỉ lệ khá lớn, các nguyên nhân </a:t>
            </a:r>
            <a:r>
              <a:rPr lang="en-US" sz="1800">
                <a:effectLst/>
                <a:latin typeface="Tahoma" panose="020B0604030504040204" pitchFamily="34" charset="0"/>
                <a:ea typeface="Tahoma" panose="020B0604030504040204" pitchFamily="34" charset="0"/>
                <a:cs typeface="Tahoma" panose="020B0604030504040204" pitchFamily="34" charset="0"/>
              </a:rPr>
              <a:t>có thể kể tới như </a:t>
            </a:r>
            <a:r>
              <a:rPr lang="en-US" sz="1800" b="1">
                <a:effectLst/>
                <a:latin typeface="Tahoma" panose="020B0604030504040204" pitchFamily="34" charset="0"/>
                <a:ea typeface="Tahoma" panose="020B0604030504040204" pitchFamily="34" charset="0"/>
                <a:cs typeface="Tahoma" panose="020B0604030504040204" pitchFamily="34" charset="0"/>
              </a:rPr>
              <a:t>bật bếp khi không có sự giám sát của con người</a:t>
            </a:r>
            <a:r>
              <a:rPr lang="en-US" sz="1800">
                <a:effectLst/>
                <a:latin typeface="Tahoma" panose="020B0604030504040204" pitchFamily="34" charset="0"/>
                <a:ea typeface="Tahoma" panose="020B0604030504040204" pitchFamily="34" charset="0"/>
                <a:cs typeface="Tahoma" panose="020B0604030504040204" pitchFamily="34" charset="0"/>
              </a:rPr>
              <a:t>, </a:t>
            </a:r>
            <a:r>
              <a:rPr lang="en-US" sz="1800" b="1">
                <a:effectLst/>
                <a:latin typeface="Tahoma" panose="020B0604030504040204" pitchFamily="34" charset="0"/>
                <a:ea typeface="Tahoma" panose="020B0604030504040204" pitchFamily="34" charset="0"/>
                <a:cs typeface="Tahoma" panose="020B0604030504040204" pitchFamily="34" charset="0"/>
              </a:rPr>
              <a:t>quên tắt bếp</a:t>
            </a:r>
            <a:r>
              <a:rPr lang="en-US" sz="1800">
                <a:effectLst/>
                <a:latin typeface="Tahoma" panose="020B0604030504040204" pitchFamily="34" charset="0"/>
                <a:ea typeface="Tahoma" panose="020B0604030504040204" pitchFamily="34" charset="0"/>
                <a:cs typeface="Tahoma" panose="020B0604030504040204" pitchFamily="34" charset="0"/>
              </a:rPr>
              <a:t>, hay </a:t>
            </a:r>
            <a:r>
              <a:rPr lang="en-US" sz="1800" b="1">
                <a:effectLst/>
                <a:latin typeface="Tahoma" panose="020B0604030504040204" pitchFamily="34" charset="0"/>
                <a:ea typeface="Tahoma" panose="020B0604030504040204" pitchFamily="34" charset="0"/>
                <a:cs typeface="Tahoma" panose="020B0604030504040204" pitchFamily="34" charset="0"/>
              </a:rPr>
              <a:t>đặt các vật dụng không phù hợp lên bếp,…</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8" name="Group 7">
            <a:extLst>
              <a:ext uri="{FF2B5EF4-FFF2-40B4-BE49-F238E27FC236}">
                <a16:creationId xmlns:a16="http://schemas.microsoft.com/office/drawing/2014/main" id="{FFDC199B-D7F1-4721-2CB2-EC84643AE937}"/>
              </a:ext>
            </a:extLst>
          </p:cNvPr>
          <p:cNvGrpSpPr/>
          <p:nvPr/>
        </p:nvGrpSpPr>
        <p:grpSpPr>
          <a:xfrm>
            <a:off x="4962144" y="901221"/>
            <a:ext cx="7947990" cy="5348447"/>
            <a:chOff x="6337110" y="1036118"/>
            <a:chExt cx="7373655" cy="4768981"/>
          </a:xfrm>
        </p:grpSpPr>
        <p:sp>
          <p:nvSpPr>
            <p:cNvPr id="7" name="TextBox 6">
              <a:extLst>
                <a:ext uri="{FF2B5EF4-FFF2-40B4-BE49-F238E27FC236}">
                  <a16:creationId xmlns:a16="http://schemas.microsoft.com/office/drawing/2014/main" id="{FC6BE69A-A292-4922-B1E1-4E386F1DB6CD}"/>
                </a:ext>
              </a:extLst>
            </p:cNvPr>
            <p:cNvSpPr txBox="1"/>
            <p:nvPr/>
          </p:nvSpPr>
          <p:spPr>
            <a:xfrm>
              <a:off x="6900716" y="5481934"/>
              <a:ext cx="4690464"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Các nguyên nhân chính gây nên các vụ cháy</a:t>
              </a:r>
            </a:p>
          </p:txBody>
        </p:sp>
        <p:graphicFrame>
          <p:nvGraphicFramePr>
            <p:cNvPr id="5" name="Chart 4">
              <a:extLst>
                <a:ext uri="{FF2B5EF4-FFF2-40B4-BE49-F238E27FC236}">
                  <a16:creationId xmlns:a16="http://schemas.microsoft.com/office/drawing/2014/main" id="{D9FF3473-F249-41A9-5237-990B93448A00}"/>
                </a:ext>
              </a:extLst>
            </p:cNvPr>
            <p:cNvGraphicFramePr/>
            <p:nvPr>
              <p:extLst>
                <p:ext uri="{D42A27DB-BD31-4B8C-83A1-F6EECF244321}">
                  <p14:modId xmlns:p14="http://schemas.microsoft.com/office/powerpoint/2010/main" val="2896396590"/>
                </p:ext>
              </p:extLst>
            </p:nvPr>
          </p:nvGraphicFramePr>
          <p:xfrm>
            <a:off x="6337110" y="1061000"/>
            <a:ext cx="6209436" cy="454026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A51E6280-1B69-7C84-E796-E8BF9153CD17}"/>
                </a:ext>
              </a:extLst>
            </p:cNvPr>
            <p:cNvSpPr txBox="1"/>
            <p:nvPr/>
          </p:nvSpPr>
          <p:spPr>
            <a:xfrm>
              <a:off x="9290976" y="1036118"/>
              <a:ext cx="4419789" cy="323165"/>
            </a:xfrm>
            <a:prstGeom prst="rect">
              <a:avLst/>
            </a:prstGeom>
            <a:noFill/>
          </p:spPr>
          <p:txBody>
            <a:bodyPr wrap="square">
              <a:spAutoFit/>
            </a:bodyPr>
            <a:lstStyle/>
            <a:p>
              <a:r>
                <a:rPr lang="en-US" sz="1500" i="1">
                  <a:latin typeface="Times New Roman" panose="02020603050405020304" pitchFamily="18" charset="0"/>
                  <a:cs typeface="Times New Roman" panose="02020603050405020304" pitchFamily="18" charset="0"/>
                </a:rPr>
                <a:t>Nguồn: Cục cảnh sát PCCC và CNCH</a:t>
              </a:r>
            </a:p>
          </p:txBody>
        </p:sp>
      </p:grpSp>
    </p:spTree>
    <p:extLst>
      <p:ext uri="{BB962C8B-B14F-4D97-AF65-F5344CB8AC3E}">
        <p14:creationId xmlns:p14="http://schemas.microsoft.com/office/powerpoint/2010/main" val="6284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pPr marL="342900" indent="-3429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Khảo sát tình trạng sử dụng bếp trong các gia đình hiện nay</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8736" y="1213771"/>
            <a:ext cx="3395064" cy="5112217"/>
          </a:xfrm>
        </p:spPr>
        <p:txBody>
          <a:bodyPr/>
          <a:lstStyle/>
          <a:p>
            <a:pPr marL="0" indent="0" algn="just">
              <a:lnSpc>
                <a:spcPct val="107000"/>
              </a:lnSpc>
              <a:spcAft>
                <a:spcPts val="800"/>
              </a:spcAft>
              <a:buNone/>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Một trong vụ việc dẫn đến cháy nhà đáng tiếc xảy ra gần đây tại Đà Lạt, Lâm Đồng (ngày 24/06/2024) với nguyên nhân được xác định là do quên tắt bếp.</a:t>
            </a:r>
            <a:endParaRPr lang="en-US" sz="180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0" indent="0" algn="just">
              <a:lnSpc>
                <a:spcPct val="107000"/>
              </a:lnSpc>
              <a:spcAft>
                <a:spcPts val="800"/>
              </a:spcAft>
              <a:buNone/>
            </a:pP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=&gt; </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Từ đó, đòi hỏi phải đưa ra các giải pháp cho các căn bếp để đảm bảo an toàn cho người sử dụng về phòng cháy.</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FC6BE69A-A292-4922-B1E1-4E386F1DB6CD}"/>
              </a:ext>
            </a:extLst>
          </p:cNvPr>
          <p:cNvSpPr txBox="1"/>
          <p:nvPr/>
        </p:nvSpPr>
        <p:spPr>
          <a:xfrm>
            <a:off x="4485395" y="5105400"/>
            <a:ext cx="6565711"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Sự cố quên tắt bếp dẫn đến cháy nhà tại Lâm Đồng ngày 24/06/2024 </a:t>
            </a:r>
          </a:p>
        </p:txBody>
      </p:sp>
      <p:sp>
        <p:nvSpPr>
          <p:cNvPr id="6" name="TextBox 5">
            <a:extLst>
              <a:ext uri="{FF2B5EF4-FFF2-40B4-BE49-F238E27FC236}">
                <a16:creationId xmlns:a16="http://schemas.microsoft.com/office/drawing/2014/main" id="{A51E6280-1B69-7C84-E796-E8BF9153CD17}"/>
              </a:ext>
            </a:extLst>
          </p:cNvPr>
          <p:cNvSpPr txBox="1"/>
          <p:nvPr/>
        </p:nvSpPr>
        <p:spPr>
          <a:xfrm>
            <a:off x="9601200" y="985526"/>
            <a:ext cx="2057400" cy="323166"/>
          </a:xfrm>
          <a:prstGeom prst="rect">
            <a:avLst/>
          </a:prstGeom>
          <a:noFill/>
        </p:spPr>
        <p:txBody>
          <a:bodyPr wrap="square">
            <a:spAutoFit/>
          </a:bodyPr>
          <a:lstStyle/>
          <a:p>
            <a:r>
              <a:rPr lang="en-US" sz="1500" i="1">
                <a:latin typeface="Times New Roman" panose="02020603050405020304" pitchFamily="18" charset="0"/>
                <a:cs typeface="Times New Roman" panose="02020603050405020304" pitchFamily="18" charset="0"/>
              </a:rPr>
              <a:t>Nguồn: Báo Tuổi Trẻ</a:t>
            </a:r>
          </a:p>
        </p:txBody>
      </p:sp>
      <p:pic>
        <p:nvPicPr>
          <p:cNvPr id="8" name="Picture 7" descr="Lâm Đồng: Vụ cháy khiến 3 trẻ tử vong là do mẹ quên tắt bếp gas trước khi  ra khỏi nhà">
            <a:extLst>
              <a:ext uri="{FF2B5EF4-FFF2-40B4-BE49-F238E27FC236}">
                <a16:creationId xmlns:a16="http://schemas.microsoft.com/office/drawing/2014/main" id="{D4053DB3-5F5F-557A-ED88-22E8F1CDCF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303879"/>
            <a:ext cx="7306903" cy="3689995"/>
          </a:xfrm>
          <a:prstGeom prst="rect">
            <a:avLst/>
          </a:prstGeom>
          <a:noFill/>
          <a:ln>
            <a:noFill/>
          </a:ln>
        </p:spPr>
      </p:pic>
    </p:spTree>
    <p:extLst>
      <p:ext uri="{BB962C8B-B14F-4D97-AF65-F5344CB8AC3E}">
        <p14:creationId xmlns:p14="http://schemas.microsoft.com/office/powerpoint/2010/main" val="145399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pPr marL="457200" indent="-4572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Khảo sát các công nghệ, tính năng đã có trên thị trường</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228600" y="1200912"/>
            <a:ext cx="4495800" cy="3058783"/>
          </a:xfrm>
        </p:spPr>
        <p:txBody>
          <a:bodyPr/>
          <a:lstStyle/>
          <a:p>
            <a:pPr marL="0" indent="0" algn="just">
              <a:lnSpc>
                <a:spcPct val="107000"/>
              </a:lnSpc>
              <a:spcAft>
                <a:spcPts val="800"/>
              </a:spcAft>
              <a:buNone/>
            </a:pPr>
            <a:r>
              <a:rPr lang="en-US" sz="1800">
                <a:effectLst/>
                <a:latin typeface="Tahoma" panose="020B0604030504040204" pitchFamily="34" charset="0"/>
                <a:ea typeface="Tahoma" panose="020B0604030504040204" pitchFamily="34" charset="0"/>
                <a:cs typeface="Tahoma" panose="020B0604030504040204" pitchFamily="34" charset="0"/>
              </a:rPr>
              <a:t>Các công nghệ, tính năng đã có của các loại bếp trên thị trường </a:t>
            </a:r>
            <a:r>
              <a:rPr lang="en-US" sz="1800">
                <a:latin typeface="Tahoma" panose="020B0604030504040204" pitchFamily="34" charset="0"/>
                <a:ea typeface="Tahoma" panose="020B0604030504040204" pitchFamily="34" charset="0"/>
                <a:cs typeface="Tahoma" panose="020B0604030504040204" pitchFamily="34" charset="0"/>
              </a:rPr>
              <a:t>phổ biến như:</a:t>
            </a:r>
          </a:p>
          <a:p>
            <a:pPr marL="640080" lvl="1" algn="just">
              <a:lnSpc>
                <a:spcPct val="100000"/>
              </a:lnSpc>
              <a:spcBef>
                <a:spcPts val="600"/>
              </a:spcBef>
              <a:spcAft>
                <a:spcPts val="800"/>
              </a:spcAft>
              <a:buFont typeface="Wingdings" panose="05000000000000000000" pitchFamily="2" charset="2"/>
              <a:buChar char="§"/>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Tính năng tự ngắt khi nhiệt bếp từ tăng quá cao.</a:t>
            </a:r>
            <a:endParaRPr lang="en-US" sz="180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640080" lvl="1" algn="just">
              <a:lnSpc>
                <a:spcPct val="100000"/>
              </a:lnSpc>
              <a:spcBef>
                <a:spcPts val="600"/>
              </a:spcBef>
              <a:spcAft>
                <a:spcPts val="800"/>
              </a:spcAft>
              <a:buFont typeface="Wingdings" panose="05000000000000000000" pitchFamily="2" charset="2"/>
              <a:buChar char="§"/>
            </a:pPr>
            <a:r>
              <a:rPr lang="en-US" sz="1800">
                <a:effectLst/>
                <a:latin typeface="Tahoma" panose="020B0604030504040204" pitchFamily="34" charset="0"/>
                <a:ea typeface="Tahoma" panose="020B0604030504040204" pitchFamily="34" charset="0"/>
                <a:cs typeface="Tahoma" panose="020B0604030504040204" pitchFamily="34" charset="0"/>
              </a:rPr>
              <a:t>Tính năng tự động cảnh báo khi thiết bị nồi dùng không phù hợp.</a:t>
            </a:r>
            <a:endPar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640080" lvl="1" algn="just">
              <a:lnSpc>
                <a:spcPct val="100000"/>
              </a:lnSpc>
              <a:spcBef>
                <a:spcPts val="600"/>
              </a:spcBef>
              <a:spcAft>
                <a:spcPts val="800"/>
              </a:spcAft>
              <a:buFont typeface="Wingdings" panose="05000000000000000000" pitchFamily="2" charset="2"/>
              <a:buChar char="§"/>
            </a:pPr>
            <a:r>
              <a:rPr lang="en-US" sz="1800">
                <a:effectLst/>
                <a:latin typeface="Tahoma" panose="020B0604030504040204" pitchFamily="34" charset="0"/>
                <a:ea typeface="Tahoma" panose="020B0604030504040204" pitchFamily="34" charset="0"/>
                <a:cs typeface="Tahoma" panose="020B0604030504040204" pitchFamily="34" charset="0"/>
              </a:rPr>
              <a:t>Tính năng ngắt bếp khi nước tràn ra ngoài.</a:t>
            </a:r>
            <a:endParaRPr lang="en-US" sz="180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640080" lvl="1" algn="just">
              <a:lnSpc>
                <a:spcPct val="100000"/>
              </a:lnSpc>
              <a:spcBef>
                <a:spcPts val="600"/>
              </a:spcBef>
              <a:spcAft>
                <a:spcPts val="800"/>
              </a:spcAft>
              <a:buFont typeface="Wingdings" panose="05000000000000000000" pitchFamily="2" charset="2"/>
              <a:buChar char="§"/>
            </a:pPr>
            <a:r>
              <a:rPr lang="en-US" sz="1800">
                <a:effectLst/>
                <a:latin typeface="Tahoma" panose="020B0604030504040204" pitchFamily="34" charset="0"/>
                <a:ea typeface="Tahoma" panose="020B0604030504040204" pitchFamily="34" charset="0"/>
                <a:cs typeface="Tahoma" panose="020B0604030504040204" pitchFamily="34" charset="0"/>
              </a:rPr>
              <a:t>Tính năng hẹn giờ</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khoá an toàn.</a:t>
            </a:r>
          </a:p>
          <a:p>
            <a:pPr marL="640080" lvl="1" algn="just">
              <a:lnSpc>
                <a:spcPct val="100000"/>
              </a:lnSpc>
              <a:spcBef>
                <a:spcPts val="600"/>
              </a:spcBef>
              <a:spcAft>
                <a:spcPts val="800"/>
              </a:spcAft>
              <a:buFont typeface="Wingdings" panose="05000000000000000000" pitchFamily="2" charset="2"/>
              <a:buChar char="§"/>
            </a:pP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Cảnh báo khi quá tải áp, quá nhiệt,…</a:t>
            </a:r>
            <a:endPar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07000"/>
              </a:lnSpc>
              <a:spcAft>
                <a:spcPts val="800"/>
              </a:spcAft>
              <a:buNone/>
            </a:pPr>
            <a:endPar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07000"/>
              </a:lnSpc>
              <a:spcAft>
                <a:spcPts val="800"/>
              </a:spcAft>
              <a:buNone/>
            </a:pP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Các chức năng thường thấy trên bếp từ cao cấp">
            <a:extLst>
              <a:ext uri="{FF2B5EF4-FFF2-40B4-BE49-F238E27FC236}">
                <a16:creationId xmlns:a16="http://schemas.microsoft.com/office/drawing/2014/main" id="{23268AD0-CD3C-4785-44E9-0F1C29133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143000"/>
            <a:ext cx="6324600" cy="42131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71CA20-550E-47B3-B984-CEC75D371D5B}"/>
              </a:ext>
            </a:extLst>
          </p:cNvPr>
          <p:cNvSpPr txBox="1"/>
          <p:nvPr/>
        </p:nvSpPr>
        <p:spPr>
          <a:xfrm>
            <a:off x="5837647" y="5467200"/>
            <a:ext cx="4690464" cy="323165"/>
          </a:xfrm>
          <a:prstGeom prst="rect">
            <a:avLst/>
          </a:prstGeom>
          <a:noFill/>
        </p:spPr>
        <p:txBody>
          <a:bodyPr wrap="square">
            <a:spAutoFit/>
          </a:bodyPr>
          <a:lstStyle/>
          <a:p>
            <a:pPr algn="ctr"/>
            <a:r>
              <a:rPr lang="en-US" sz="1500" i="1">
                <a:latin typeface="Tahoma" panose="020B0604030504040204" pitchFamily="34" charset="0"/>
                <a:ea typeface="Tahoma" panose="020B0604030504040204" pitchFamily="34" charset="0"/>
                <a:cs typeface="Tahoma" panose="020B0604030504040204" pitchFamily="34" charset="0"/>
              </a:rPr>
              <a:t>Các tính năng đã có hiện nay</a:t>
            </a:r>
          </a:p>
        </p:txBody>
      </p:sp>
    </p:spTree>
    <p:extLst>
      <p:ext uri="{BB962C8B-B14F-4D97-AF65-F5344CB8AC3E}">
        <p14:creationId xmlns:p14="http://schemas.microsoft.com/office/powerpoint/2010/main" val="18739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pPr marL="457200" indent="-457200">
              <a:buFont typeface="Wingdings" panose="05000000000000000000" pitchFamily="2" charset="2"/>
              <a:buChar char="q"/>
            </a:pPr>
            <a:r>
              <a:rPr lang="en-US" sz="2500">
                <a:latin typeface="Tahoma" panose="020B0604030504040204" pitchFamily="34" charset="0"/>
                <a:ea typeface="Tahoma" panose="020B0604030504040204" pitchFamily="34" charset="0"/>
                <a:cs typeface="Tahoma" panose="020B0604030504040204" pitchFamily="34" charset="0"/>
              </a:rPr>
              <a:t>Khảo sát các công nghệ, tính năng đã có trên thị trường</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8736" y="979817"/>
            <a:ext cx="11167464" cy="4876529"/>
          </a:xfrm>
        </p:spPr>
        <p:txBody>
          <a:bodyPr/>
          <a:lstStyle/>
          <a:p>
            <a:pPr algn="just">
              <a:lnSpc>
                <a:spcPct val="110000"/>
              </a:lnSpc>
              <a:spcBef>
                <a:spcPts val="300"/>
              </a:spcBef>
              <a:buFont typeface="Wingdings" panose="05000000000000000000" pitchFamily="2" charset="2"/>
              <a:buChar char="Ø"/>
            </a:pPr>
            <a:r>
              <a:rPr lang="en-US" sz="1800" b="1" i="1">
                <a:solidFill>
                  <a:srgbClr val="000000"/>
                </a:solidFill>
                <a:effectLst/>
                <a:latin typeface="Tahoma" panose="020B0604030504040204" pitchFamily="34" charset="0"/>
                <a:ea typeface="Tahoma" panose="020B0604030504040204" pitchFamily="34" charset="0"/>
                <a:cs typeface="Tahoma" panose="020B0604030504040204" pitchFamily="34" charset="0"/>
              </a:rPr>
              <a:t>Ưu điểm:  </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p>
            <a:pPr lvl="1"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Mang lại sự tiện lợi và hiệu quả trong nấu nướng.</a:t>
            </a:r>
          </a:p>
          <a:p>
            <a:pPr lvl="1" algn="just">
              <a:lnSpc>
                <a:spcPct val="110000"/>
              </a:lnSpc>
              <a:spcBef>
                <a:spcPts val="300"/>
              </a:spcBef>
            </a:pP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Đ</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ảm bảo an toàn cho người sử dụng. </a:t>
            </a:r>
          </a:p>
          <a:p>
            <a:pPr lvl="1"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Giúp người dùng tận dụng tối đa công nghệ hiện đại, nâng cao chất lượng cuộc sống và tạo ra môi trường nấu ăn hiệu quả.</a:t>
            </a:r>
          </a:p>
          <a:p>
            <a:pPr algn="just">
              <a:lnSpc>
                <a:spcPct val="110000"/>
              </a:lnSpc>
              <a:spcBef>
                <a:spcPts val="300"/>
              </a:spcBef>
              <a:buFont typeface="Wingdings" panose="05000000000000000000" pitchFamily="2" charset="2"/>
              <a:buChar char="Ø"/>
            </a:pPr>
            <a:r>
              <a:rPr lang="en-US" sz="1800" b="1" i="1">
                <a:solidFill>
                  <a:srgbClr val="000000"/>
                </a:solidFill>
                <a:effectLst/>
                <a:latin typeface="Tahoma" panose="020B0604030504040204" pitchFamily="34" charset="0"/>
                <a:ea typeface="Tahoma" panose="020B0604030504040204" pitchFamily="34" charset="0"/>
                <a:cs typeface="Tahoma" panose="020B0604030504040204" pitchFamily="34" charset="0"/>
              </a:rPr>
              <a:t>Nhược điểm: </a:t>
            </a:r>
            <a:r>
              <a:rPr lang="en-US" sz="1800" b="1">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p>
            <a:pPr lvl="1" algn="just">
              <a:lnSpc>
                <a:spcPct val="110000"/>
              </a:lnSpc>
              <a:spcBef>
                <a:spcPts val="300"/>
              </a:spcBef>
            </a:pP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Không phải loại bếp nào cũng được trang bị đầy đủ những tính năng, công nghệ đảm bảo an toàn cho người sử dụng, nếu có thì chi phí cũng khá đắt.</a:t>
            </a:r>
          </a:p>
          <a:p>
            <a:pPr lvl="1" algn="just">
              <a:lnSpc>
                <a:spcPct val="110000"/>
              </a:lnSpc>
              <a:spcBef>
                <a:spcPts val="300"/>
              </a:spcBef>
            </a:pP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Các loại bếp tích hợp công nghệ phòng cháy chưa được sử dụng rộng rãi.</a:t>
            </a:r>
            <a:endPar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lvl="1" algn="just">
              <a:lnSpc>
                <a:spcPct val="110000"/>
              </a:lnSpc>
              <a:spcBef>
                <a:spcPts val="300"/>
              </a:spcBef>
            </a:pPr>
            <a:r>
              <a:rPr lang="en-US" sz="1800">
                <a:solidFill>
                  <a:srgbClr val="000000"/>
                </a:solidFill>
                <a:latin typeface="Tahoma" panose="020B0604030504040204" pitchFamily="34" charset="0"/>
                <a:ea typeface="Tahoma" panose="020B0604030504040204" pitchFamily="34" charset="0"/>
                <a:cs typeface="Tahoma" panose="020B0604030504040204" pitchFamily="34" charset="0"/>
              </a:rPr>
              <a:t>C</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ác loại bếp hiện nay vẫn chưa phát triển đến các công nghệ cảnh báo từ xa, để cảnh báo sớm cho người dùng trong những trường hợp nguy hiểm.</a:t>
            </a:r>
          </a:p>
          <a:p>
            <a:pPr marL="0" indent="0" algn="just">
              <a:lnSpc>
                <a:spcPct val="107000"/>
              </a:lnSpc>
              <a:spcAft>
                <a:spcPts val="800"/>
              </a:spcAft>
              <a:buNone/>
            </a:pPr>
            <a:endPar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07000"/>
              </a:lnSpc>
              <a:spcAft>
                <a:spcPts val="800"/>
              </a:spcAft>
              <a:buNone/>
            </a:pP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3182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6373</TotalTime>
  <Words>3680</Words>
  <Application>Microsoft Office PowerPoint</Application>
  <PresentationFormat>Widescreen</PresentationFormat>
  <Paragraphs>467</Paragraphs>
  <Slides>42</Slides>
  <Notes>36</Notes>
  <HiddenSlides>0</HiddenSlides>
  <MMClips>3</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Calibri</vt:lpstr>
      <vt:lpstr>Cambria Math</vt:lpstr>
      <vt:lpstr>Lato</vt:lpstr>
      <vt:lpstr>Tahoma</vt:lpstr>
      <vt:lpstr>Times New Roman</vt:lpstr>
      <vt:lpstr>Wingdings</vt:lpstr>
      <vt:lpstr>Office Theme</vt:lpstr>
      <vt:lpstr>1_Office Theme</vt:lpstr>
      <vt:lpstr>PowerPoint Presentation</vt:lpstr>
      <vt:lpstr>Nội dung</vt:lpstr>
      <vt:lpstr>Nội dung</vt:lpstr>
      <vt:lpstr>Tổng quan đề tài</vt:lpstr>
      <vt:lpstr>Khảo sát tình trạng sử dụng bếp trong các gia đình hiện nay</vt:lpstr>
      <vt:lpstr>Khảo sát tình trạng sử dụng bếp trong các gia đình hiện nay</vt:lpstr>
      <vt:lpstr>Khảo sát tình trạng sử dụng bếp trong các gia đình hiện nay</vt:lpstr>
      <vt:lpstr>Khảo sát các công nghệ, tính năng đã có trên thị trường</vt:lpstr>
      <vt:lpstr>Khảo sát các công nghệ, tính năng đã có trên thị trường</vt:lpstr>
      <vt:lpstr>Khảo sát nghiên cứu liên quan</vt:lpstr>
      <vt:lpstr>Tính cấp thiết của đề tài </vt:lpstr>
      <vt:lpstr>Mục tiêu đặt ra</vt:lpstr>
      <vt:lpstr>Nội dung</vt:lpstr>
      <vt:lpstr>Sơ đồ khối tổng quan hệ thống</vt:lpstr>
      <vt:lpstr>Sơ đồ triển khai tổng quát</vt:lpstr>
      <vt:lpstr>Lựa chọn khối MCU/Gateway</vt:lpstr>
      <vt:lpstr>Lựa chọn khối cảm biến</vt:lpstr>
      <vt:lpstr>Lựa chọn khối cảm biến</vt:lpstr>
      <vt:lpstr>Lựa chọn khối cảm biến</vt:lpstr>
      <vt:lpstr>Một số thiết bị khác</vt:lpstr>
      <vt:lpstr>Sơ đồ nguyên lý</vt:lpstr>
      <vt:lpstr>Lựa chọn nền tảng IoT</vt:lpstr>
      <vt:lpstr>Lựa chọn công nghệ truyền thông không dây</vt:lpstr>
      <vt:lpstr>Sơ đồ triển khai</vt:lpstr>
      <vt:lpstr>Sơ đồ đi dây</vt:lpstr>
      <vt:lpstr>Sơ đồ mạch 3D PCB</vt:lpstr>
      <vt:lpstr>Nội dung</vt:lpstr>
      <vt:lpstr>Thiết kế giao diện</vt:lpstr>
      <vt:lpstr>Lưu đồ hoạt động</vt:lpstr>
      <vt:lpstr>Lưu đồ hoạt động</vt:lpstr>
      <vt:lpstr>Nội dung</vt:lpstr>
      <vt:lpstr>Sản phẩm thực tế</vt:lpstr>
      <vt:lpstr>Thông số mạch</vt:lpstr>
      <vt:lpstr>Sơ đồ lắp đặt</vt:lpstr>
      <vt:lpstr>Hoạt động hệ thống phát hiện người</vt:lpstr>
      <vt:lpstr>Thử nghiệm phát hiện trạng thái hoạt động của bếp</vt:lpstr>
      <vt:lpstr>Thử nghiệm khi nồng độ khói vượt quá ngưỡng</vt:lpstr>
      <vt:lpstr>Thử nghiệm khi bếp bật mà không có người giám sát</vt:lpstr>
      <vt:lpstr>Nội dung</vt:lpstr>
      <vt:lpstr>Kết luận</vt:lpstr>
      <vt:lpstr>Hướng phát triển đề tài</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Do Hong Phuong 20202490</cp:lastModifiedBy>
  <cp:revision>129</cp:revision>
  <dcterms:created xsi:type="dcterms:W3CDTF">2023-04-09T10:53:51Z</dcterms:created>
  <dcterms:modified xsi:type="dcterms:W3CDTF">2024-07-17T05:18:26Z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2022-09-28T00:00:00Z</vt:filetime>
  </property>
  <property fmtid="{D5CDD505-2E9C-101B-9397-08002B2CF9AE}" pid="3" name="Creator">
    <vt:lpwstr>Microsoft® PowerPoint® for Microsoft 365</vt:lpwstr>
  </property>
  <property fmtid="{D5CDD505-2E9C-101B-9397-08002B2CF9AE}" pid="4" name="LastSaved">
    <vt:filetime>2023-04-09T00:00:00Z</vt:filetime>
  </property>
</Properties>
</file>